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65" r:id="rId3"/>
    <p:sldId id="267" r:id="rId5"/>
    <p:sldId id="279" r:id="rId6"/>
    <p:sldId id="26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EDFE"/>
    <a:srgbClr val="016DFF"/>
    <a:srgbClr val="04134C"/>
    <a:srgbClr val="061F7C"/>
    <a:srgbClr val="DBD103"/>
    <a:srgbClr val="0B3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280</c:v>
                </c:pt>
                <c:pt idx="1">
                  <c:v>280</c:v>
                </c:pt>
                <c:pt idx="2">
                  <c:v>320</c:v>
                </c:pt>
                <c:pt idx="3">
                  <c:v>380</c:v>
                </c:pt>
                <c:pt idx="4">
                  <c:v>380</c:v>
                </c:pt>
                <c:pt idx="5">
                  <c:v>440</c:v>
                </c:pt>
                <c:pt idx="6">
                  <c:v>540</c:v>
                </c:pt>
                <c:pt idx="7">
                  <c:v>630</c:v>
                </c:pt>
                <c:pt idx="8">
                  <c:v>700</c:v>
                </c:pt>
                <c:pt idx="9">
                  <c:v>800</c:v>
                </c:pt>
                <c:pt idx="10">
                  <c:v>900</c:v>
                </c:pt>
                <c:pt idx="11">
                  <c:v>1000</c:v>
                </c:pt>
                <c:pt idx="12">
                  <c:v>1100</c:v>
                </c:pt>
                <c:pt idx="13">
                  <c:v>1180</c:v>
                </c:pt>
                <c:pt idx="14">
                  <c:v>1280</c:v>
                </c:pt>
                <c:pt idx="15">
                  <c:v>1367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1541204479"/>
        <c:axId val="1541206879"/>
      </c:barChart>
      <c:catAx>
        <c:axId val="154120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541206879"/>
        <c:crosses val="autoZero"/>
        <c:auto val="1"/>
        <c:lblAlgn val="ctr"/>
        <c:lblOffset val="100"/>
        <c:noMultiLvlLbl val="0"/>
      </c:catAx>
      <c:valAx>
        <c:axId val="1541206879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3000">
                    <a:schemeClr val="bg1">
                      <a:alpha val="67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ffectLst>
              <a:softEdge rad="0"/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541204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75a5612-0b52-4012-8962-8a5a825cc5c5}"/>
      </c:ext>
    </c:extLst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zh-CN" sz="1400" b="1" i="0" u="none" strike="noStrike" kern="1200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NNNN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市场预测（亿美元）</a:t>
            </a:r>
            <a:endParaRPr 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146551846286994"/>
          <c:y val="0.18451137052054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0780600417495062"/>
                  <c:y val="-0.2864220713092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214803625531"/>
                  <c:y val="0.006260413483057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12.965</c:v>
                </c:pt>
                <c:pt idx="1">
                  <c:v>12.965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2029年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.13214803625531"/>
                  <c:y val="-0.04382289438140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1">
                  <c:v>6.917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40322336"/>
        <c:axId val="40319936"/>
      </c:barChart>
      <c:catAx>
        <c:axId val="4032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40319936"/>
        <c:crosses val="autoZero"/>
        <c:auto val="1"/>
        <c:lblAlgn val="ctr"/>
        <c:lblOffset val="100"/>
        <c:noMultiLvlLbl val="0"/>
      </c:catAx>
      <c:valAx>
        <c:axId val="40319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4032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81410664413183"/>
          <c:y val="0.35497622835133"/>
          <c:w val="0.130555094266406"/>
          <c:h val="0.189966089423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71dc3c6-e622-454c-bd27-980202dce1d2}"/>
      </c:ext>
    </c:extLst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面积占比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3100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rgbClr val="061F7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bubble3D val="0"/>
            <c:spPr>
              <a:solidFill>
                <a:srgbClr val="016D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疫苗递送</c:v>
                </c:pt>
                <c:pt idx="1">
                  <c:v>疼痛管理</c:v>
                </c:pt>
                <c:pt idx="2">
                  <c:v>癌症治疗</c:v>
                </c:pt>
                <c:pt idx="3">
                  <c:v>皮肤病学</c:v>
                </c:pt>
                <c:pt idx="4">
                  <c:v>其他</c:v>
                </c:pt>
                <c:pt idx="5">
                  <c:v>药物递送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0.31</c:v>
                </c:pt>
                <c:pt idx="1">
                  <c:v>0.15</c:v>
                </c:pt>
                <c:pt idx="2">
                  <c:v>0.22</c:v>
                </c:pt>
                <c:pt idx="3">
                  <c:v>0.07</c:v>
                </c:pt>
                <c:pt idx="4">
                  <c:v>0.1</c:v>
                </c:pt>
                <c:pt idx="5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57590046667126"/>
          <c:y val="0.700926125938909"/>
          <c:w val="0.944585110408997"/>
          <c:h val="0.257402308342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011267f-e94d-4f97-87d5-7d53a0fd5534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45004-2EE7-4479-A648-F4048CDFF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CD286-362F-4B20-8E0C-BF876FC192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8DD7-0AF4-49E4-80C5-B5089FCF77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106F-4A8B-44D5-A06D-90279FE9DE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image" Target="../media/image6.png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jpeg"/><Relationship Id="rId7" Type="http://schemas.openxmlformats.org/officeDocument/2006/relationships/image" Target="../media/image14.pn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Relationship Id="rId3" Type="http://schemas.openxmlformats.org/officeDocument/2006/relationships/image" Target="../media/image11.jpeg"/><Relationship Id="rId2" Type="http://schemas.microsoft.com/office/2007/relationships/hdphoto" Target="../media/image2.wdp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5000"/>
              </a:schemeClr>
            </a:gs>
            <a:gs pos="47000">
              <a:srgbClr val="04134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项链&#10;&#10;描述已自动生成"/>
          <p:cNvPicPr>
            <a:picLocks noChangeAspect="1"/>
          </p:cNvPicPr>
          <p:nvPr/>
        </p:nvPicPr>
        <p:blipFill rotWithShape="1">
          <a:blip r:embed="rId1">
            <a:alphaModFix amt="1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0" r="8160"/>
          <a:stretch>
            <a:fillRect/>
          </a:stretch>
        </p:blipFill>
        <p:spPr>
          <a:xfrm>
            <a:off x="0" y="4404"/>
            <a:ext cx="12192000" cy="685799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39769" y="169620"/>
            <a:ext cx="5247571" cy="675351"/>
            <a:chOff x="139769" y="169620"/>
            <a:chExt cx="5247571" cy="675351"/>
          </a:xfrm>
        </p:grpSpPr>
        <p:grpSp>
          <p:nvGrpSpPr>
            <p:cNvPr id="7" name="组合 6"/>
            <p:cNvGrpSpPr/>
            <p:nvPr/>
          </p:nvGrpSpPr>
          <p:grpSpPr>
            <a:xfrm>
              <a:off x="139769" y="169620"/>
              <a:ext cx="5247571" cy="675351"/>
              <a:chOff x="149929" y="449020"/>
              <a:chExt cx="5247571" cy="675351"/>
            </a:xfrm>
          </p:grpSpPr>
          <p:sp>
            <p:nvSpPr>
              <p:cNvPr id="8" name="Freeform 1031"/>
              <p:cNvSpPr/>
              <p:nvPr/>
            </p:nvSpPr>
            <p:spPr bwMode="auto">
              <a:xfrm>
                <a:off x="253025" y="579757"/>
                <a:ext cx="402673" cy="526684"/>
              </a:xfrm>
              <a:custGeom>
                <a:avLst/>
                <a:gdLst>
                  <a:gd name="T0" fmla="*/ 162 w 539"/>
                  <a:gd name="T1" fmla="*/ 705 h 705"/>
                  <a:gd name="T2" fmla="*/ 0 w 539"/>
                  <a:gd name="T3" fmla="*/ 705 h 705"/>
                  <a:gd name="T4" fmla="*/ 375 w 539"/>
                  <a:gd name="T5" fmla="*/ 0 h 705"/>
                  <a:gd name="T6" fmla="*/ 539 w 539"/>
                  <a:gd name="T7" fmla="*/ 0 h 705"/>
                  <a:gd name="T8" fmla="*/ 162 w 539"/>
                  <a:gd name="T9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705">
                    <a:moveTo>
                      <a:pt x="162" y="705"/>
                    </a:moveTo>
                    <a:lnTo>
                      <a:pt x="0" y="705"/>
                    </a:lnTo>
                    <a:lnTo>
                      <a:pt x="375" y="0"/>
                    </a:lnTo>
                    <a:lnTo>
                      <a:pt x="539" y="0"/>
                    </a:lnTo>
                    <a:lnTo>
                      <a:pt x="162" y="7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" name="Freeform 1034"/>
              <p:cNvSpPr/>
              <p:nvPr/>
            </p:nvSpPr>
            <p:spPr bwMode="auto">
              <a:xfrm>
                <a:off x="149929" y="636533"/>
                <a:ext cx="252509" cy="330205"/>
              </a:xfrm>
              <a:custGeom>
                <a:avLst/>
                <a:gdLst>
                  <a:gd name="T0" fmla="*/ 102 w 338"/>
                  <a:gd name="T1" fmla="*/ 442 h 442"/>
                  <a:gd name="T2" fmla="*/ 0 w 338"/>
                  <a:gd name="T3" fmla="*/ 442 h 442"/>
                  <a:gd name="T4" fmla="*/ 235 w 338"/>
                  <a:gd name="T5" fmla="*/ 0 h 442"/>
                  <a:gd name="T6" fmla="*/ 338 w 338"/>
                  <a:gd name="T7" fmla="*/ 0 h 442"/>
                  <a:gd name="T8" fmla="*/ 102 w 338"/>
                  <a:gd name="T9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2">
                    <a:moveTo>
                      <a:pt x="102" y="442"/>
                    </a:moveTo>
                    <a:lnTo>
                      <a:pt x="0" y="442"/>
                    </a:lnTo>
                    <a:lnTo>
                      <a:pt x="235" y="0"/>
                    </a:lnTo>
                    <a:lnTo>
                      <a:pt x="338" y="0"/>
                    </a:lnTo>
                    <a:lnTo>
                      <a:pt x="102" y="4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" name="Freeform 1032"/>
              <p:cNvSpPr/>
              <p:nvPr/>
            </p:nvSpPr>
            <p:spPr bwMode="auto">
              <a:xfrm>
                <a:off x="503902" y="793418"/>
                <a:ext cx="252509" cy="330953"/>
              </a:xfrm>
              <a:custGeom>
                <a:avLst/>
                <a:gdLst>
                  <a:gd name="T0" fmla="*/ 102 w 338"/>
                  <a:gd name="T1" fmla="*/ 443 h 443"/>
                  <a:gd name="T2" fmla="*/ 0 w 338"/>
                  <a:gd name="T3" fmla="*/ 443 h 443"/>
                  <a:gd name="T4" fmla="*/ 235 w 338"/>
                  <a:gd name="T5" fmla="*/ 0 h 443"/>
                  <a:gd name="T6" fmla="*/ 338 w 338"/>
                  <a:gd name="T7" fmla="*/ 0 h 443"/>
                  <a:gd name="T8" fmla="*/ 102 w 338"/>
                  <a:gd name="T9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3">
                    <a:moveTo>
                      <a:pt x="102" y="443"/>
                    </a:moveTo>
                    <a:lnTo>
                      <a:pt x="0" y="443"/>
                    </a:lnTo>
                    <a:lnTo>
                      <a:pt x="235" y="0"/>
                    </a:lnTo>
                    <a:lnTo>
                      <a:pt x="338" y="0"/>
                    </a:lnTo>
                    <a:lnTo>
                      <a:pt x="102" y="4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" name="Freeform 1033"/>
              <p:cNvSpPr/>
              <p:nvPr/>
            </p:nvSpPr>
            <p:spPr bwMode="auto">
              <a:xfrm>
                <a:off x="297102" y="449020"/>
                <a:ext cx="252509" cy="330205"/>
              </a:xfrm>
              <a:custGeom>
                <a:avLst/>
                <a:gdLst>
                  <a:gd name="T0" fmla="*/ 103 w 338"/>
                  <a:gd name="T1" fmla="*/ 442 h 442"/>
                  <a:gd name="T2" fmla="*/ 0 w 338"/>
                  <a:gd name="T3" fmla="*/ 442 h 442"/>
                  <a:gd name="T4" fmla="*/ 236 w 338"/>
                  <a:gd name="T5" fmla="*/ 0 h 442"/>
                  <a:gd name="T6" fmla="*/ 338 w 338"/>
                  <a:gd name="T7" fmla="*/ 0 h 442"/>
                  <a:gd name="T8" fmla="*/ 103 w 338"/>
                  <a:gd name="T9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2">
                    <a:moveTo>
                      <a:pt x="103" y="442"/>
                    </a:moveTo>
                    <a:lnTo>
                      <a:pt x="0" y="442"/>
                    </a:lnTo>
                    <a:lnTo>
                      <a:pt x="236" y="0"/>
                    </a:lnTo>
                    <a:lnTo>
                      <a:pt x="338" y="0"/>
                    </a:lnTo>
                    <a:lnTo>
                      <a:pt x="103" y="442"/>
                    </a:lnTo>
                    <a:close/>
                  </a:path>
                </a:pathLst>
              </a:custGeom>
              <a:solidFill>
                <a:schemeClr val="accent1">
                  <a:alpha val="73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2" name="Freeform 1029"/>
              <p:cNvSpPr/>
              <p:nvPr/>
            </p:nvSpPr>
            <p:spPr bwMode="auto">
              <a:xfrm>
                <a:off x="366865" y="460220"/>
                <a:ext cx="5030635" cy="598750"/>
              </a:xfrm>
              <a:prstGeom prst="parallelogram">
                <a:avLst>
                  <a:gd name="adj" fmla="val 53329"/>
                </a:avLst>
              </a:prstGeom>
              <a:gradFill flip="none" rotWithShape="1"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4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3" name="Freeform 1030"/>
              <p:cNvSpPr/>
              <p:nvPr/>
            </p:nvSpPr>
            <p:spPr bwMode="auto">
              <a:xfrm>
                <a:off x="353431" y="460220"/>
                <a:ext cx="457769" cy="598750"/>
              </a:xfrm>
              <a:custGeom>
                <a:avLst/>
                <a:gdLst>
                  <a:gd name="T0" fmla="*/ 161 w 539"/>
                  <a:gd name="T1" fmla="*/ 705 h 705"/>
                  <a:gd name="T2" fmla="*/ 0 w 539"/>
                  <a:gd name="T3" fmla="*/ 705 h 705"/>
                  <a:gd name="T4" fmla="*/ 377 w 539"/>
                  <a:gd name="T5" fmla="*/ 0 h 705"/>
                  <a:gd name="T6" fmla="*/ 539 w 539"/>
                  <a:gd name="T7" fmla="*/ 0 h 705"/>
                  <a:gd name="T8" fmla="*/ 161 w 539"/>
                  <a:gd name="T9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705">
                    <a:moveTo>
                      <a:pt x="161" y="705"/>
                    </a:moveTo>
                    <a:lnTo>
                      <a:pt x="0" y="705"/>
                    </a:lnTo>
                    <a:lnTo>
                      <a:pt x="377" y="0"/>
                    </a:lnTo>
                    <a:lnTo>
                      <a:pt x="539" y="0"/>
                    </a:lnTo>
                    <a:lnTo>
                      <a:pt x="161" y="705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45944" y="205995"/>
              <a:ext cx="2703376" cy="583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rPr>
                <a:t>NNNN点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rPr>
                <a:t>1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92661" y="267549"/>
            <a:ext cx="36988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75000">
                      <a:srgbClr val="E6DE3A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nnnnnnn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75000">
                      <a:srgbClr val="E6DE3A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，实现稳定搭载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75000">
                    <a:srgbClr val="E6DE3A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3" name="组合 182"/>
          <p:cNvGrpSpPr/>
          <p:nvPr/>
        </p:nvGrpSpPr>
        <p:grpSpPr>
          <a:xfrm>
            <a:off x="1160394" y="996763"/>
            <a:ext cx="9871211" cy="2219893"/>
            <a:chOff x="1164589" y="1401873"/>
            <a:chExt cx="9871211" cy="2219893"/>
          </a:xfrm>
        </p:grpSpPr>
        <p:pic>
          <p:nvPicPr>
            <p:cNvPr id="4" name="图片 3" descr="上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5001" y="1401873"/>
              <a:ext cx="3822339" cy="1721265"/>
            </a:xfrm>
            <a:prstGeom prst="rect">
              <a:avLst/>
            </a:prstGeom>
          </p:spPr>
        </p:pic>
        <p:pic>
          <p:nvPicPr>
            <p:cNvPr id="5" name="图片 4" descr="2"/>
            <p:cNvPicPr>
              <a:picLocks noChangeAspect="1"/>
            </p:cNvPicPr>
            <p:nvPr/>
          </p:nvPicPr>
          <p:blipFill rotWithShape="1">
            <a:blip r:embed="rId4"/>
            <a:srcRect b="3311"/>
            <a:stretch>
              <a:fillRect/>
            </a:stretch>
          </p:blipFill>
          <p:spPr>
            <a:xfrm>
              <a:off x="6804662" y="1421371"/>
              <a:ext cx="4231138" cy="1682267"/>
            </a:xfrm>
            <a:prstGeom prst="rect">
              <a:avLst/>
            </a:prstGeom>
          </p:spPr>
        </p:pic>
        <p:cxnSp>
          <p:nvCxnSpPr>
            <p:cNvPr id="14" name="直接箭头连接符 13"/>
            <p:cNvCxnSpPr/>
            <p:nvPr/>
          </p:nvCxnSpPr>
          <p:spPr>
            <a:xfrm>
              <a:off x="5607050" y="2165350"/>
              <a:ext cx="1079751" cy="0"/>
            </a:xfrm>
            <a:prstGeom prst="straightConnector1">
              <a:avLst/>
            </a:prstGeom>
            <a:ln w="889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组合 165"/>
            <p:cNvGrpSpPr/>
            <p:nvPr/>
          </p:nvGrpSpPr>
          <p:grpSpPr>
            <a:xfrm>
              <a:off x="1164589" y="3123138"/>
              <a:ext cx="4315462" cy="498628"/>
              <a:chOff x="1291589" y="3182688"/>
              <a:chExt cx="4315462" cy="498628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291589" y="3333625"/>
                <a:ext cx="4315462" cy="347691"/>
                <a:chOff x="3413760" y="668794"/>
                <a:chExt cx="5364480" cy="487968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3413760" y="1089875"/>
                  <a:ext cx="5364480" cy="66887"/>
                </a:xfrm>
                <a:prstGeom prst="rect">
                  <a:avLst/>
                </a:prstGeom>
                <a:gradFill>
                  <a:gsLst>
                    <a:gs pos="92000">
                      <a:schemeClr val="accent1">
                        <a:alpha val="34000"/>
                      </a:schemeClr>
                    </a:gs>
                    <a:gs pos="0">
                      <a:schemeClr val="accent1">
                        <a:alpha val="42000"/>
                      </a:scheme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梯形 19"/>
                <p:cNvSpPr/>
                <p:nvPr/>
              </p:nvSpPr>
              <p:spPr>
                <a:xfrm>
                  <a:off x="3413760" y="899375"/>
                  <a:ext cx="5364480" cy="190500"/>
                </a:xfrm>
                <a:prstGeom prst="trapezoid">
                  <a:avLst>
                    <a:gd name="adj" fmla="val 183222"/>
                  </a:avLst>
                </a:prstGeom>
                <a:gradFill>
                  <a:gsLst>
                    <a:gs pos="100000">
                      <a:schemeClr val="accent1">
                        <a:alpha val="42000"/>
                      </a:schemeClr>
                    </a:gs>
                    <a:gs pos="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 cap="rnd">
                  <a:gradFill>
                    <a:gsLst>
                      <a:gs pos="100000">
                        <a:schemeClr val="accent1"/>
                      </a:gs>
                      <a:gs pos="1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 flipV="1">
                  <a:off x="3522677" y="668794"/>
                  <a:ext cx="5146647" cy="109468"/>
                  <a:chOff x="3492628" y="668794"/>
                  <a:chExt cx="5146647" cy="109468"/>
                </a:xfrm>
                <a:gradFill>
                  <a:gsLst>
                    <a:gs pos="95506">
                      <a:schemeClr val="accent1">
                        <a:lumMod val="60000"/>
                        <a:lumOff val="40000"/>
                      </a:schemeClr>
                    </a:gs>
                    <a:gs pos="79000">
                      <a:schemeClr val="accent1"/>
                    </a:gs>
                    <a:gs pos="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p:grpSpPr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8111906" y="668794"/>
                    <a:ext cx="527369" cy="109468"/>
                    <a:chOff x="3492628" y="668794"/>
                    <a:chExt cx="527369" cy="109468"/>
                  </a:xfrm>
                  <a:grpFill/>
                </p:grpSpPr>
                <p:sp>
                  <p:nvSpPr>
                    <p:cNvPr id="160" name="矩形: 圆角 159"/>
                    <p:cNvSpPr/>
                    <p:nvPr/>
                  </p:nvSpPr>
                  <p:spPr>
                    <a:xfrm rot="18734266">
                      <a:off x="3810688" y="535299"/>
                      <a:ext cx="75814" cy="342804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4" name="矩形: 圆角 163"/>
                    <p:cNvSpPr/>
                    <p:nvPr/>
                  </p:nvSpPr>
                  <p:spPr>
                    <a:xfrm rot="18734266">
                      <a:off x="3623551" y="566382"/>
                      <a:ext cx="80957" cy="342804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36" name="组合 35"/>
                  <p:cNvGrpSpPr/>
                  <p:nvPr/>
                </p:nvGrpSpPr>
                <p:grpSpPr>
                  <a:xfrm flipH="1">
                    <a:off x="3492628" y="668794"/>
                    <a:ext cx="527369" cy="109468"/>
                    <a:chOff x="3492628" y="668794"/>
                    <a:chExt cx="527369" cy="109468"/>
                  </a:xfrm>
                  <a:grpFill/>
                </p:grpSpPr>
                <p:sp>
                  <p:nvSpPr>
                    <p:cNvPr id="37" name="矩形: 圆角 36"/>
                    <p:cNvSpPr/>
                    <p:nvPr/>
                  </p:nvSpPr>
                  <p:spPr>
                    <a:xfrm rot="18734266">
                      <a:off x="3810688" y="535299"/>
                      <a:ext cx="75814" cy="342804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8" name="矩形: 圆角 37"/>
                    <p:cNvSpPr/>
                    <p:nvPr/>
                  </p:nvSpPr>
                  <p:spPr>
                    <a:xfrm rot="18734266">
                      <a:off x="3623551" y="566382"/>
                      <a:ext cx="80957" cy="342804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65" name="文本框 164"/>
              <p:cNvSpPr txBox="1"/>
              <p:nvPr/>
            </p:nvSpPr>
            <p:spPr>
              <a:xfrm>
                <a:off x="1637333" y="3182688"/>
                <a:ext cx="3505200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传统冻干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以固态形式</a:t>
                </a:r>
                <a:r>
                  <a:rPr lang="zh-CN" altLang="en-US" sz="16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均匀分散于XY内</a:t>
                </a:r>
                <a:endPara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>
              <a:off x="6678294" y="3114616"/>
              <a:ext cx="4315462" cy="507150"/>
              <a:chOff x="1291589" y="3174166"/>
              <a:chExt cx="4315462" cy="507150"/>
            </a:xfrm>
          </p:grpSpPr>
          <p:grpSp>
            <p:nvGrpSpPr>
              <p:cNvPr id="168" name="组合 167"/>
              <p:cNvGrpSpPr/>
              <p:nvPr/>
            </p:nvGrpSpPr>
            <p:grpSpPr>
              <a:xfrm>
                <a:off x="1291589" y="3333625"/>
                <a:ext cx="4315462" cy="347691"/>
                <a:chOff x="3413760" y="668794"/>
                <a:chExt cx="5364480" cy="487968"/>
              </a:xfrm>
            </p:grpSpPr>
            <p:sp>
              <p:nvSpPr>
                <p:cNvPr id="170" name="矩形 169"/>
                <p:cNvSpPr/>
                <p:nvPr/>
              </p:nvSpPr>
              <p:spPr>
                <a:xfrm>
                  <a:off x="3413760" y="1089875"/>
                  <a:ext cx="5364480" cy="66887"/>
                </a:xfrm>
                <a:prstGeom prst="rect">
                  <a:avLst/>
                </a:prstGeom>
                <a:gradFill>
                  <a:gsLst>
                    <a:gs pos="92000">
                      <a:schemeClr val="accent1">
                        <a:alpha val="34000"/>
                      </a:schemeClr>
                    </a:gs>
                    <a:gs pos="0">
                      <a:schemeClr val="accent1">
                        <a:alpha val="42000"/>
                      </a:scheme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1" name="梯形 170"/>
                <p:cNvSpPr/>
                <p:nvPr/>
              </p:nvSpPr>
              <p:spPr>
                <a:xfrm>
                  <a:off x="3413760" y="899375"/>
                  <a:ext cx="5364480" cy="190500"/>
                </a:xfrm>
                <a:prstGeom prst="trapezoid">
                  <a:avLst>
                    <a:gd name="adj" fmla="val 183222"/>
                  </a:avLst>
                </a:prstGeom>
                <a:gradFill>
                  <a:gsLst>
                    <a:gs pos="100000">
                      <a:schemeClr val="accent1">
                        <a:alpha val="42000"/>
                      </a:schemeClr>
                    </a:gs>
                    <a:gs pos="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 cap="rnd">
                  <a:gradFill>
                    <a:gsLst>
                      <a:gs pos="100000">
                        <a:schemeClr val="accent1"/>
                      </a:gs>
                      <a:gs pos="1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72" name="组合 171"/>
                <p:cNvGrpSpPr/>
                <p:nvPr/>
              </p:nvGrpSpPr>
              <p:grpSpPr>
                <a:xfrm flipV="1">
                  <a:off x="3522677" y="668794"/>
                  <a:ext cx="5146647" cy="109468"/>
                  <a:chOff x="3492628" y="668794"/>
                  <a:chExt cx="5146647" cy="109468"/>
                </a:xfrm>
                <a:gradFill>
                  <a:gsLst>
                    <a:gs pos="95506">
                      <a:schemeClr val="accent1">
                        <a:lumMod val="60000"/>
                        <a:lumOff val="40000"/>
                      </a:schemeClr>
                    </a:gs>
                    <a:gs pos="79000">
                      <a:schemeClr val="accent1"/>
                    </a:gs>
                    <a:gs pos="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p:grpSpPr>
              <p:grpSp>
                <p:nvGrpSpPr>
                  <p:cNvPr id="173" name="组合 172"/>
                  <p:cNvGrpSpPr/>
                  <p:nvPr/>
                </p:nvGrpSpPr>
                <p:grpSpPr>
                  <a:xfrm>
                    <a:off x="8111906" y="668794"/>
                    <a:ext cx="527369" cy="109468"/>
                    <a:chOff x="3492628" y="668794"/>
                    <a:chExt cx="527369" cy="109468"/>
                  </a:xfrm>
                  <a:grpFill/>
                </p:grpSpPr>
                <p:sp>
                  <p:nvSpPr>
                    <p:cNvPr id="177" name="矩形: 圆角 176"/>
                    <p:cNvSpPr/>
                    <p:nvPr/>
                  </p:nvSpPr>
                  <p:spPr>
                    <a:xfrm rot="18734266">
                      <a:off x="3810688" y="535299"/>
                      <a:ext cx="75814" cy="342804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8" name="矩形: 圆角 177"/>
                    <p:cNvSpPr/>
                    <p:nvPr/>
                  </p:nvSpPr>
                  <p:spPr>
                    <a:xfrm rot="18734266">
                      <a:off x="3623551" y="566382"/>
                      <a:ext cx="80957" cy="342804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74" name="组合 173"/>
                  <p:cNvGrpSpPr/>
                  <p:nvPr/>
                </p:nvGrpSpPr>
                <p:grpSpPr>
                  <a:xfrm flipH="1">
                    <a:off x="3492628" y="668794"/>
                    <a:ext cx="527369" cy="109468"/>
                    <a:chOff x="3492628" y="668794"/>
                    <a:chExt cx="527369" cy="109468"/>
                  </a:xfrm>
                  <a:grpFill/>
                </p:grpSpPr>
                <p:sp>
                  <p:nvSpPr>
                    <p:cNvPr id="175" name="矩形: 圆角 174"/>
                    <p:cNvSpPr/>
                    <p:nvPr/>
                  </p:nvSpPr>
                  <p:spPr>
                    <a:xfrm rot="18734266">
                      <a:off x="3810688" y="535299"/>
                      <a:ext cx="75814" cy="342804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6" name="矩形: 圆角 175"/>
                    <p:cNvSpPr/>
                    <p:nvPr/>
                  </p:nvSpPr>
                  <p:spPr>
                    <a:xfrm rot="18734266">
                      <a:off x="3623551" y="566382"/>
                      <a:ext cx="80957" cy="342804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69" name="文本框 168"/>
              <p:cNvSpPr txBox="1"/>
              <p:nvPr/>
            </p:nvSpPr>
            <p:spPr>
              <a:xfrm>
                <a:off x="1967052" y="3174166"/>
                <a:ext cx="2807970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X球包封液体NN</a:t>
                </a:r>
                <a:r>
                  <a:rPr lang="zh-CN" altLang="en-US" sz="16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集中于Y尖中</a:t>
                </a:r>
                <a:endPara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aphicFrame>
        <p:nvGraphicFramePr>
          <p:cNvPr id="179" name="表格 5"/>
          <p:cNvGraphicFramePr>
            <a:graphicFrameLocks noGrp="1"/>
          </p:cNvGraphicFramePr>
          <p:nvPr/>
        </p:nvGraphicFramePr>
        <p:xfrm>
          <a:off x="493743" y="3891430"/>
          <a:ext cx="5045934" cy="2023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3903"/>
                <a:gridCol w="549834"/>
                <a:gridCol w="556452"/>
                <a:gridCol w="533893"/>
                <a:gridCol w="548931"/>
                <a:gridCol w="556452"/>
                <a:gridCol w="586531"/>
                <a:gridCol w="789938"/>
              </a:tblGrid>
              <a:tr h="9421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组别</a:t>
                      </a:r>
                      <a:endParaRPr lang="en-US" altLang="zh-CN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en-US" altLang="zh-CN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en-US" altLang="zh-CN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活性率</a:t>
                      </a:r>
                      <a:endParaRPr lang="en-US" altLang="zh-CN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(%)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5648" marR="85648" marT="42824" marB="428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平均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7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冻干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71.83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64.94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64.83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79.73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77.36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65.51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7N.7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7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rgbClr val="061F7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X球</a:t>
                      </a:r>
                      <a:endParaRPr lang="zh-CN" altLang="en-US" sz="1100" b="1" dirty="0">
                        <a:solidFill>
                          <a:srgbClr val="061F7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61F7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9N.54</a:t>
                      </a:r>
                      <a:endParaRPr lang="zh-CN" altLang="en-US" sz="1000" b="1" dirty="0">
                        <a:solidFill>
                          <a:srgbClr val="061F7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61F7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9N.98</a:t>
                      </a:r>
                      <a:endParaRPr lang="zh-CN" altLang="en-US" sz="1000" b="1" dirty="0">
                        <a:solidFill>
                          <a:srgbClr val="061F7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61F7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89.6</a:t>
                      </a:r>
                      <a:endParaRPr lang="zh-CN" altLang="en-US" sz="1000" b="1" dirty="0">
                        <a:solidFill>
                          <a:srgbClr val="061F7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61F7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88.2</a:t>
                      </a:r>
                      <a:endParaRPr lang="zh-CN" altLang="en-US" sz="1000" b="1" dirty="0">
                        <a:solidFill>
                          <a:srgbClr val="061F7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61F7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86.93</a:t>
                      </a:r>
                      <a:endParaRPr lang="zh-CN" altLang="en-US" sz="1000" b="1" dirty="0">
                        <a:solidFill>
                          <a:srgbClr val="061F7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61F7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88.2</a:t>
                      </a:r>
                      <a:endParaRPr lang="zh-CN" altLang="en-US" sz="1000" b="1" dirty="0">
                        <a:solidFill>
                          <a:srgbClr val="061F7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61F7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89.N8</a:t>
                      </a:r>
                      <a:endParaRPr lang="zh-CN" altLang="en-US" sz="1000" b="1" dirty="0">
                        <a:solidFill>
                          <a:srgbClr val="061F7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5648" marR="85648" marT="42824" marB="428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182" name="直接连接符 181"/>
          <p:cNvCxnSpPr/>
          <p:nvPr/>
        </p:nvCxnSpPr>
        <p:spPr>
          <a:xfrm>
            <a:off x="491171" y="3891430"/>
            <a:ext cx="938414" cy="816204"/>
          </a:xfrm>
          <a:prstGeom prst="line">
            <a:avLst/>
          </a:prstGeom>
          <a:ln>
            <a:solidFill>
              <a:schemeClr val="bg1">
                <a:alpha val="4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图片 184"/>
          <p:cNvPicPr>
            <a:picLocks noChangeAspect="1"/>
          </p:cNvPicPr>
          <p:nvPr/>
        </p:nvPicPr>
        <p:blipFill rotWithShape="1">
          <a:blip r:embed="rId5"/>
          <a:srcRect t="71815"/>
          <a:stretch>
            <a:fillRect/>
          </a:stretch>
        </p:blipFill>
        <p:spPr>
          <a:xfrm>
            <a:off x="392278" y="5361117"/>
            <a:ext cx="5317308" cy="63435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625053" y="3838297"/>
            <a:ext cx="6646044" cy="1115629"/>
            <a:chOff x="5625053" y="3838297"/>
            <a:chExt cx="6646044" cy="1115629"/>
          </a:xfrm>
        </p:grpSpPr>
        <p:grpSp>
          <p:nvGrpSpPr>
            <p:cNvPr id="21" name="组合 20"/>
            <p:cNvGrpSpPr/>
            <p:nvPr/>
          </p:nvGrpSpPr>
          <p:grpSpPr>
            <a:xfrm>
              <a:off x="5625053" y="3838297"/>
              <a:ext cx="4041395" cy="609409"/>
              <a:chOff x="5625053" y="3838297"/>
              <a:chExt cx="4041395" cy="609409"/>
            </a:xfrm>
          </p:grpSpPr>
          <p:grpSp>
            <p:nvGrpSpPr>
              <p:cNvPr id="186" name="组合 185"/>
              <p:cNvGrpSpPr/>
              <p:nvPr/>
            </p:nvGrpSpPr>
            <p:grpSpPr>
              <a:xfrm>
                <a:off x="5625053" y="3838297"/>
                <a:ext cx="4041395" cy="609409"/>
                <a:chOff x="-548640" y="465902"/>
                <a:chExt cx="5953760" cy="840761"/>
              </a:xfrm>
            </p:grpSpPr>
            <p:sp>
              <p:nvSpPr>
                <p:cNvPr id="187" name="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-548640" y="465902"/>
                  <a:ext cx="5953760" cy="610647"/>
                </a:xfrm>
                <a:prstGeom prst="parallelogram">
                  <a:avLst>
                    <a:gd name="adj" fmla="val 36348"/>
                  </a:avLst>
                </a:prstGeom>
                <a:gradFill>
                  <a:gsLst>
                    <a:gs pos="5000">
                      <a:schemeClr val="accent1">
                        <a:alpha val="0"/>
                      </a:schemeClr>
                    </a:gs>
                    <a:gs pos="73000">
                      <a:schemeClr val="accent1">
                        <a:alpha val="5000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pic>
              <p:nvPicPr>
                <p:cNvPr id="188" name="图片 187" descr="图片包含 前, 水, 夜空, 日落&#10;&#10;描述已自动生成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3126" y="846435"/>
                  <a:ext cx="3740044" cy="460228"/>
                </a:xfrm>
                <a:prstGeom prst="rect">
                  <a:avLst/>
                </a:prstGeom>
              </p:spPr>
            </p:pic>
            <p:sp>
              <p:nvSpPr>
                <p:cNvPr id="189" name="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-96838" y="1027035"/>
                  <a:ext cx="971551" cy="49514"/>
                </a:xfrm>
                <a:prstGeom prst="parallelogram">
                  <a:avLst>
                    <a:gd name="adj" fmla="val 36348"/>
                  </a:avLst>
                </a:prstGeom>
                <a:gradFill>
                  <a:gsLst>
                    <a:gs pos="9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190" name="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433569" y="465902"/>
                  <a:ext cx="971551" cy="49514"/>
                </a:xfrm>
                <a:prstGeom prst="parallelogram">
                  <a:avLst>
                    <a:gd name="adj" fmla="val 36348"/>
                  </a:avLst>
                </a:prstGeom>
                <a:gradFill>
                  <a:gsLst>
                    <a:gs pos="15000">
                      <a:schemeClr val="accent1">
                        <a:alpha val="0"/>
                      </a:schemeClr>
                    </a:gs>
                    <a:gs pos="63000">
                      <a:schemeClr val="accent1"/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192" name="文本框 191"/>
              <p:cNvSpPr txBox="1"/>
              <p:nvPr/>
            </p:nvSpPr>
            <p:spPr>
              <a:xfrm>
                <a:off x="5949359" y="3853816"/>
                <a:ext cx="3286948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NN分子生物活性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更为稳定</a:t>
                </a:r>
                <a:endParaRPr lang="zh-CN" altLang="en-US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5" name="文本框 194"/>
            <p:cNvSpPr txBox="1"/>
            <p:nvPr/>
          </p:nvSpPr>
          <p:spPr>
            <a:xfrm>
              <a:off x="5875017" y="4308766"/>
              <a:ext cx="6396080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16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组平行实验证实冻干NN活性保持率维持于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Times New Roman" panose="02020603050405020304" pitchFamily="18" charset="0"/>
                </a:rPr>
                <a:t>7N.7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16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组对照实验证实X球包封NN活性保持率维持于</a:t>
              </a:r>
              <a:r>
                <a:rPr lang="en-US" altLang="zh-CN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89.N8</a:t>
              </a:r>
              <a:r>
                <a:rPr lang="en-US" altLang="zh-CN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13338" y="5241776"/>
            <a:ext cx="6646044" cy="1115629"/>
            <a:chOff x="5613338" y="5241776"/>
            <a:chExt cx="6646044" cy="1115629"/>
          </a:xfrm>
        </p:grpSpPr>
        <p:grpSp>
          <p:nvGrpSpPr>
            <p:cNvPr id="22" name="组合 21"/>
            <p:cNvGrpSpPr/>
            <p:nvPr/>
          </p:nvGrpSpPr>
          <p:grpSpPr>
            <a:xfrm>
              <a:off x="5613338" y="5241776"/>
              <a:ext cx="4041395" cy="609409"/>
              <a:chOff x="5613338" y="5241776"/>
              <a:chExt cx="4041395" cy="609409"/>
            </a:xfrm>
          </p:grpSpPr>
          <p:grpSp>
            <p:nvGrpSpPr>
              <p:cNvPr id="198" name="组合 197"/>
              <p:cNvGrpSpPr/>
              <p:nvPr/>
            </p:nvGrpSpPr>
            <p:grpSpPr>
              <a:xfrm>
                <a:off x="5613338" y="5241776"/>
                <a:ext cx="4041395" cy="609409"/>
                <a:chOff x="-548640" y="465902"/>
                <a:chExt cx="5953760" cy="840761"/>
              </a:xfrm>
            </p:grpSpPr>
            <p:sp>
              <p:nvSpPr>
                <p:cNvPr id="200" name="1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-548640" y="465902"/>
                  <a:ext cx="5953760" cy="610647"/>
                </a:xfrm>
                <a:prstGeom prst="parallelogram">
                  <a:avLst>
                    <a:gd name="adj" fmla="val 36348"/>
                  </a:avLst>
                </a:prstGeom>
                <a:gradFill>
                  <a:gsLst>
                    <a:gs pos="5000">
                      <a:schemeClr val="accent1">
                        <a:alpha val="0"/>
                      </a:schemeClr>
                    </a:gs>
                    <a:gs pos="73000">
                      <a:schemeClr val="accent1">
                        <a:alpha val="5000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pic>
              <p:nvPicPr>
                <p:cNvPr id="201" name="图片 200" descr="图片包含 前, 水, 夜空, 日落&#10;&#10;描述已自动生成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3126" y="846435"/>
                  <a:ext cx="3740044" cy="460228"/>
                </a:xfrm>
                <a:prstGeom prst="rect">
                  <a:avLst/>
                </a:prstGeom>
              </p:spPr>
            </p:pic>
            <p:sp>
              <p:nvSpPr>
                <p:cNvPr id="202" name="1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-96838" y="1027035"/>
                  <a:ext cx="971551" cy="49514"/>
                </a:xfrm>
                <a:prstGeom prst="parallelogram">
                  <a:avLst>
                    <a:gd name="adj" fmla="val 36348"/>
                  </a:avLst>
                </a:prstGeom>
                <a:gradFill>
                  <a:gsLst>
                    <a:gs pos="9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03" name="1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4433569" y="465902"/>
                  <a:ext cx="971551" cy="49514"/>
                </a:xfrm>
                <a:prstGeom prst="parallelogram">
                  <a:avLst>
                    <a:gd name="adj" fmla="val 36348"/>
                  </a:avLst>
                </a:prstGeom>
                <a:gradFill>
                  <a:gsLst>
                    <a:gs pos="15000">
                      <a:schemeClr val="accent1">
                        <a:alpha val="0"/>
                      </a:schemeClr>
                    </a:gs>
                    <a:gs pos="63000">
                      <a:schemeClr val="accent1"/>
                    </a:gs>
                  </a:gsLst>
                  <a:lin ang="1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199" name="文本框 198"/>
              <p:cNvSpPr txBox="1"/>
              <p:nvPr/>
            </p:nvSpPr>
            <p:spPr>
              <a:xfrm>
                <a:off x="5937643" y="5257295"/>
                <a:ext cx="2785943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XYY尖性能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更为持久</a:t>
                </a:r>
                <a:endParaRPr lang="zh-CN" altLang="en-US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4" name="文本框 203"/>
            <p:cNvSpPr txBox="1"/>
            <p:nvPr/>
          </p:nvSpPr>
          <p:spPr>
            <a:xfrm>
              <a:off x="5863302" y="5712245"/>
              <a:ext cx="6396080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冻干后NN分子使Y尖结构疏松，高湿度下硬度形态仅维持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2-6h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X球包封后Y尖结构均质稳定，高湿度下硬度形态可维持</a:t>
              </a:r>
              <a:r>
                <a:rPr lang="en-US" altLang="zh-CN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6-12h</a:t>
              </a:r>
              <a:endPara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 descr="亮着灯的字&#10;&#10;中度可信度描述已自动生成"/>
          <p:cNvPicPr>
            <a:picLocks noChangeAspect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"/>
          <a:stretch>
            <a:fillRect/>
          </a:stretch>
        </p:blipFill>
        <p:spPr>
          <a:xfrm>
            <a:off x="11165297" y="96298"/>
            <a:ext cx="783838" cy="6855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5000"/>
              </a:schemeClr>
            </a:gs>
            <a:gs pos="47000">
              <a:srgbClr val="04134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项链&#10;&#10;描述已自动生成"/>
          <p:cNvPicPr>
            <a:picLocks noChangeAspect="1"/>
          </p:cNvPicPr>
          <p:nvPr/>
        </p:nvPicPr>
        <p:blipFill rotWithShape="1">
          <a:blip r:embed="rId1">
            <a:alphaModFix amt="1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0" r="8160"/>
          <a:stretch>
            <a:fillRect/>
          </a:stretch>
        </p:blipFill>
        <p:spPr>
          <a:xfrm>
            <a:off x="0" y="4404"/>
            <a:ext cx="12192000" cy="685799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39769" y="169620"/>
            <a:ext cx="8602913" cy="675351"/>
            <a:chOff x="139769" y="169620"/>
            <a:chExt cx="8602913" cy="675351"/>
          </a:xfrm>
        </p:grpSpPr>
        <p:grpSp>
          <p:nvGrpSpPr>
            <p:cNvPr id="7" name="组合 6"/>
            <p:cNvGrpSpPr/>
            <p:nvPr/>
          </p:nvGrpSpPr>
          <p:grpSpPr>
            <a:xfrm>
              <a:off x="139769" y="169620"/>
              <a:ext cx="8602913" cy="675351"/>
              <a:chOff x="149929" y="449020"/>
              <a:chExt cx="8602913" cy="675351"/>
            </a:xfrm>
          </p:grpSpPr>
          <p:sp>
            <p:nvSpPr>
              <p:cNvPr id="8" name="Freeform 1031"/>
              <p:cNvSpPr/>
              <p:nvPr/>
            </p:nvSpPr>
            <p:spPr bwMode="auto">
              <a:xfrm>
                <a:off x="253025" y="579757"/>
                <a:ext cx="402673" cy="526684"/>
              </a:xfrm>
              <a:custGeom>
                <a:avLst/>
                <a:gdLst>
                  <a:gd name="T0" fmla="*/ 162 w 539"/>
                  <a:gd name="T1" fmla="*/ 705 h 705"/>
                  <a:gd name="T2" fmla="*/ 0 w 539"/>
                  <a:gd name="T3" fmla="*/ 705 h 705"/>
                  <a:gd name="T4" fmla="*/ 375 w 539"/>
                  <a:gd name="T5" fmla="*/ 0 h 705"/>
                  <a:gd name="T6" fmla="*/ 539 w 539"/>
                  <a:gd name="T7" fmla="*/ 0 h 705"/>
                  <a:gd name="T8" fmla="*/ 162 w 539"/>
                  <a:gd name="T9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705">
                    <a:moveTo>
                      <a:pt x="162" y="705"/>
                    </a:moveTo>
                    <a:lnTo>
                      <a:pt x="0" y="705"/>
                    </a:lnTo>
                    <a:lnTo>
                      <a:pt x="375" y="0"/>
                    </a:lnTo>
                    <a:lnTo>
                      <a:pt x="539" y="0"/>
                    </a:lnTo>
                    <a:lnTo>
                      <a:pt x="162" y="7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" name="Freeform 1034"/>
              <p:cNvSpPr/>
              <p:nvPr/>
            </p:nvSpPr>
            <p:spPr bwMode="auto">
              <a:xfrm>
                <a:off x="149929" y="636533"/>
                <a:ext cx="252509" cy="330205"/>
              </a:xfrm>
              <a:custGeom>
                <a:avLst/>
                <a:gdLst>
                  <a:gd name="T0" fmla="*/ 102 w 338"/>
                  <a:gd name="T1" fmla="*/ 442 h 442"/>
                  <a:gd name="T2" fmla="*/ 0 w 338"/>
                  <a:gd name="T3" fmla="*/ 442 h 442"/>
                  <a:gd name="T4" fmla="*/ 235 w 338"/>
                  <a:gd name="T5" fmla="*/ 0 h 442"/>
                  <a:gd name="T6" fmla="*/ 338 w 338"/>
                  <a:gd name="T7" fmla="*/ 0 h 442"/>
                  <a:gd name="T8" fmla="*/ 102 w 338"/>
                  <a:gd name="T9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2">
                    <a:moveTo>
                      <a:pt x="102" y="442"/>
                    </a:moveTo>
                    <a:lnTo>
                      <a:pt x="0" y="442"/>
                    </a:lnTo>
                    <a:lnTo>
                      <a:pt x="235" y="0"/>
                    </a:lnTo>
                    <a:lnTo>
                      <a:pt x="338" y="0"/>
                    </a:lnTo>
                    <a:lnTo>
                      <a:pt x="102" y="4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" name="Freeform 1032"/>
              <p:cNvSpPr/>
              <p:nvPr/>
            </p:nvSpPr>
            <p:spPr bwMode="auto">
              <a:xfrm>
                <a:off x="503902" y="793418"/>
                <a:ext cx="252509" cy="330953"/>
              </a:xfrm>
              <a:custGeom>
                <a:avLst/>
                <a:gdLst>
                  <a:gd name="T0" fmla="*/ 102 w 338"/>
                  <a:gd name="T1" fmla="*/ 443 h 443"/>
                  <a:gd name="T2" fmla="*/ 0 w 338"/>
                  <a:gd name="T3" fmla="*/ 443 h 443"/>
                  <a:gd name="T4" fmla="*/ 235 w 338"/>
                  <a:gd name="T5" fmla="*/ 0 h 443"/>
                  <a:gd name="T6" fmla="*/ 338 w 338"/>
                  <a:gd name="T7" fmla="*/ 0 h 443"/>
                  <a:gd name="T8" fmla="*/ 102 w 338"/>
                  <a:gd name="T9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3">
                    <a:moveTo>
                      <a:pt x="102" y="443"/>
                    </a:moveTo>
                    <a:lnTo>
                      <a:pt x="0" y="443"/>
                    </a:lnTo>
                    <a:lnTo>
                      <a:pt x="235" y="0"/>
                    </a:lnTo>
                    <a:lnTo>
                      <a:pt x="338" y="0"/>
                    </a:lnTo>
                    <a:lnTo>
                      <a:pt x="102" y="4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" name="Freeform 1033"/>
              <p:cNvSpPr/>
              <p:nvPr/>
            </p:nvSpPr>
            <p:spPr bwMode="auto">
              <a:xfrm>
                <a:off x="297102" y="449020"/>
                <a:ext cx="252509" cy="330205"/>
              </a:xfrm>
              <a:custGeom>
                <a:avLst/>
                <a:gdLst>
                  <a:gd name="T0" fmla="*/ 103 w 338"/>
                  <a:gd name="T1" fmla="*/ 442 h 442"/>
                  <a:gd name="T2" fmla="*/ 0 w 338"/>
                  <a:gd name="T3" fmla="*/ 442 h 442"/>
                  <a:gd name="T4" fmla="*/ 236 w 338"/>
                  <a:gd name="T5" fmla="*/ 0 h 442"/>
                  <a:gd name="T6" fmla="*/ 338 w 338"/>
                  <a:gd name="T7" fmla="*/ 0 h 442"/>
                  <a:gd name="T8" fmla="*/ 103 w 338"/>
                  <a:gd name="T9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2">
                    <a:moveTo>
                      <a:pt x="103" y="442"/>
                    </a:moveTo>
                    <a:lnTo>
                      <a:pt x="0" y="442"/>
                    </a:lnTo>
                    <a:lnTo>
                      <a:pt x="236" y="0"/>
                    </a:lnTo>
                    <a:lnTo>
                      <a:pt x="338" y="0"/>
                    </a:lnTo>
                    <a:lnTo>
                      <a:pt x="103" y="442"/>
                    </a:lnTo>
                    <a:close/>
                  </a:path>
                </a:pathLst>
              </a:custGeom>
              <a:solidFill>
                <a:schemeClr val="accent1">
                  <a:alpha val="73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2" name="Freeform 1029"/>
              <p:cNvSpPr/>
              <p:nvPr/>
            </p:nvSpPr>
            <p:spPr bwMode="auto">
              <a:xfrm>
                <a:off x="366865" y="460220"/>
                <a:ext cx="8385977" cy="598750"/>
              </a:xfrm>
              <a:prstGeom prst="parallelogram">
                <a:avLst>
                  <a:gd name="adj" fmla="val 53329"/>
                </a:avLst>
              </a:prstGeom>
              <a:gradFill flip="none" rotWithShape="1"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4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3" name="Freeform 1030"/>
              <p:cNvSpPr/>
              <p:nvPr/>
            </p:nvSpPr>
            <p:spPr bwMode="auto">
              <a:xfrm>
                <a:off x="353431" y="460220"/>
                <a:ext cx="457769" cy="598750"/>
              </a:xfrm>
              <a:custGeom>
                <a:avLst/>
                <a:gdLst>
                  <a:gd name="T0" fmla="*/ 161 w 539"/>
                  <a:gd name="T1" fmla="*/ 705 h 705"/>
                  <a:gd name="T2" fmla="*/ 0 w 539"/>
                  <a:gd name="T3" fmla="*/ 705 h 705"/>
                  <a:gd name="T4" fmla="*/ 377 w 539"/>
                  <a:gd name="T5" fmla="*/ 0 h 705"/>
                  <a:gd name="T6" fmla="*/ 539 w 539"/>
                  <a:gd name="T7" fmla="*/ 0 h 705"/>
                  <a:gd name="T8" fmla="*/ 161 w 539"/>
                  <a:gd name="T9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705">
                    <a:moveTo>
                      <a:pt x="161" y="705"/>
                    </a:moveTo>
                    <a:lnTo>
                      <a:pt x="0" y="705"/>
                    </a:lnTo>
                    <a:lnTo>
                      <a:pt x="377" y="0"/>
                    </a:lnTo>
                    <a:lnTo>
                      <a:pt x="539" y="0"/>
                    </a:lnTo>
                    <a:lnTo>
                      <a:pt x="161" y="705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45944" y="205995"/>
              <a:ext cx="2703376" cy="583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rPr>
                <a:t>NNNN点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rPr>
                <a:t>3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92661" y="267549"/>
            <a:ext cx="46621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75000">
                      <a:srgbClr val="E6DE3A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精准控制释放剂量，增强NN效应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75000">
                    <a:srgbClr val="E6DE3A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77817" y="2781711"/>
            <a:ext cx="11836366" cy="3758789"/>
            <a:chOff x="413196" y="3105561"/>
            <a:chExt cx="11836366" cy="3758789"/>
          </a:xfrm>
        </p:grpSpPr>
        <p:grpSp>
          <p:nvGrpSpPr>
            <p:cNvPr id="6" name="组合 5"/>
            <p:cNvGrpSpPr/>
            <p:nvPr/>
          </p:nvGrpSpPr>
          <p:grpSpPr>
            <a:xfrm>
              <a:off x="413196" y="3105561"/>
              <a:ext cx="5831840" cy="3758789"/>
              <a:chOff x="518160" y="3125798"/>
              <a:chExt cx="11155680" cy="375878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18160" y="3860800"/>
                <a:ext cx="11155680" cy="3023787"/>
              </a:xfrm>
              <a:prstGeom prst="rect">
                <a:avLst/>
              </a:prstGeom>
              <a:gradFill flip="none" rotWithShape="1">
                <a:gsLst>
                  <a:gs pos="21000">
                    <a:srgbClr val="016DFF"/>
                  </a:gs>
                  <a:gs pos="100000">
                    <a:schemeClr val="accent1">
                      <a:alpha val="84000"/>
                    </a:schemeClr>
                  </a:gs>
                </a:gsLst>
                <a:lin ang="1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梯形 4"/>
              <p:cNvSpPr/>
              <p:nvPr/>
            </p:nvSpPr>
            <p:spPr>
              <a:xfrm>
                <a:off x="518160" y="3125798"/>
                <a:ext cx="11155680" cy="738664"/>
              </a:xfrm>
              <a:prstGeom prst="trapezoid">
                <a:avLst>
                  <a:gd name="adj" fmla="val 106245"/>
                </a:avLst>
              </a:prstGeom>
              <a:gradFill flip="none" rotWithShape="1">
                <a:gsLst>
                  <a:gs pos="100000">
                    <a:schemeClr val="accent1">
                      <a:alpha val="56000"/>
                    </a:schemeClr>
                  </a:gs>
                  <a:gs pos="0">
                    <a:srgbClr val="061F7C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417722" y="3105561"/>
              <a:ext cx="5831840" cy="3758789"/>
              <a:chOff x="518160" y="3125798"/>
              <a:chExt cx="11155680" cy="375878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18160" y="3860800"/>
                <a:ext cx="11155680" cy="3023787"/>
              </a:xfrm>
              <a:prstGeom prst="rect">
                <a:avLst/>
              </a:prstGeom>
              <a:gradFill flip="none" rotWithShape="1">
                <a:gsLst>
                  <a:gs pos="21000">
                    <a:srgbClr val="016DFF"/>
                  </a:gs>
                  <a:gs pos="100000">
                    <a:schemeClr val="accent1">
                      <a:alpha val="84000"/>
                    </a:schemeClr>
                  </a:gs>
                </a:gsLst>
                <a:lin ang="1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梯形 17"/>
              <p:cNvSpPr/>
              <p:nvPr/>
            </p:nvSpPr>
            <p:spPr>
              <a:xfrm>
                <a:off x="518160" y="3125798"/>
                <a:ext cx="11155680" cy="738664"/>
              </a:xfrm>
              <a:prstGeom prst="trapezoid">
                <a:avLst>
                  <a:gd name="adj" fmla="val 106245"/>
                </a:avLst>
              </a:prstGeom>
              <a:gradFill flip="none" rotWithShape="1">
                <a:gsLst>
                  <a:gs pos="100000">
                    <a:schemeClr val="accent1">
                      <a:alpha val="56000"/>
                    </a:schemeClr>
                  </a:gs>
                  <a:gs pos="0">
                    <a:srgbClr val="061F7C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0" name="图片 19" descr="2"/>
          <p:cNvPicPr>
            <a:picLocks noChangeAspect="1"/>
          </p:cNvPicPr>
          <p:nvPr/>
        </p:nvPicPr>
        <p:blipFill rotWithShape="1">
          <a:blip r:embed="rId3"/>
          <a:srcRect r="47553"/>
          <a:stretch>
            <a:fillRect/>
          </a:stretch>
        </p:blipFill>
        <p:spPr>
          <a:xfrm>
            <a:off x="3311133" y="1658526"/>
            <a:ext cx="1633800" cy="1736094"/>
          </a:xfrm>
          <a:prstGeom prst="rect">
            <a:avLst/>
          </a:prstGeom>
        </p:spPr>
      </p:pic>
      <p:pic>
        <p:nvPicPr>
          <p:cNvPr id="21" name="图片 20" descr="3"/>
          <p:cNvPicPr>
            <a:picLocks noChangeAspect="1"/>
          </p:cNvPicPr>
          <p:nvPr/>
        </p:nvPicPr>
        <p:blipFill rotWithShape="1">
          <a:blip r:embed="rId4"/>
          <a:srcRect r="49238"/>
          <a:stretch>
            <a:fillRect/>
          </a:stretch>
        </p:blipFill>
        <p:spPr>
          <a:xfrm>
            <a:off x="862767" y="1612419"/>
            <a:ext cx="1633800" cy="174966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45538" y="1544622"/>
            <a:ext cx="22009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常规混合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均匀分布整个XY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03513" y="1525847"/>
            <a:ext cx="13023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X球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集中于Y尖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2462386" y="2426990"/>
            <a:ext cx="1079751" cy="0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表格 4"/>
          <p:cNvGraphicFramePr>
            <a:graphicFrameLocks noGrp="1"/>
          </p:cNvGraphicFramePr>
          <p:nvPr/>
        </p:nvGraphicFramePr>
        <p:xfrm>
          <a:off x="348443" y="3835764"/>
          <a:ext cx="5288436" cy="1863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123"/>
                <a:gridCol w="561934"/>
                <a:gridCol w="570739"/>
                <a:gridCol w="619528"/>
                <a:gridCol w="619528"/>
                <a:gridCol w="619528"/>
                <a:gridCol w="619528"/>
                <a:gridCol w="619528"/>
              </a:tblGrid>
              <a:tr h="379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组别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递送</a:t>
                      </a:r>
                      <a:endParaRPr lang="en-US" altLang="zh-CN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  <a:endParaRPr lang="en-US" altLang="zh-CN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平均值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7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常规XYNN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55.8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63.2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67.8N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6N.48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58.9N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56.7N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b="1" dirty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6.48</a:t>
                      </a:r>
                      <a:endParaRPr lang="zh-CN" altLang="en-US" sz="1200" b="1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7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1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X球XYNN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79.3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95.2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85.7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89.N9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88.45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96.8N</a:t>
                      </a:r>
                      <a:endParaRPr lang="zh-CN" altLang="en-US" sz="11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b="1" dirty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89.9</a:t>
                      </a:r>
                      <a:endParaRPr lang="zh-CN" altLang="en-US" sz="1200" b="1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/>
          <a:srcRect r="1679"/>
          <a:stretch>
            <a:fillRect/>
          </a:stretch>
        </p:blipFill>
        <p:spPr>
          <a:xfrm>
            <a:off x="7751109" y="1161689"/>
            <a:ext cx="2978857" cy="2236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文本框 27"/>
          <p:cNvSpPr txBox="1"/>
          <p:nvPr/>
        </p:nvSpPr>
        <p:spPr>
          <a:xfrm>
            <a:off x="7874618" y="854487"/>
            <a:ext cx="2568575" cy="27559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XYNN</a:t>
            </a:r>
            <a:r>
              <a:rPr lang="zh-CN" altLang="en-US" sz="1200" b="1" spc="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精准释放过程图</a:t>
            </a:r>
            <a:endParaRPr lang="zh-CN" altLang="en-US" sz="1200" b="1" spc="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0" name="表格 4"/>
          <p:cNvGraphicFramePr>
            <a:graphicFrameLocks noGrp="1"/>
          </p:cNvGraphicFramePr>
          <p:nvPr>
            <p:ph idx="1"/>
          </p:nvPr>
        </p:nvGraphicFramePr>
        <p:xfrm>
          <a:off x="6343647" y="3835764"/>
          <a:ext cx="5499910" cy="1919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396"/>
                <a:gridCol w="549110"/>
                <a:gridCol w="646234"/>
                <a:gridCol w="646234"/>
                <a:gridCol w="646234"/>
                <a:gridCol w="646234"/>
                <a:gridCol w="646234"/>
                <a:gridCol w="646234"/>
              </a:tblGrid>
              <a:tr h="724935">
                <a:tc>
                  <a:txBody>
                    <a:bodyPr/>
                    <a:lstStyle/>
                    <a:p>
                      <a:pPr algn="ctr"/>
                      <a:endParaRPr lang="zh-CN" altLang="en-US" sz="11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平均值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常规XYNN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4.1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5.4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4.5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5.5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5.N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4.9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400" b="1" kern="1200" dirty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4.9</a:t>
                      </a:r>
                      <a:endParaRPr lang="zh-CN" altLang="en-US" sz="1400" b="1" kern="1200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X球XYNN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6.N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7.5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6.8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6.9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6.3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7.3</a:t>
                      </a:r>
                      <a:endParaRPr lang="zh-CN" altLang="en-US" sz="11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400" b="1" kern="1200" dirty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6.8</a:t>
                      </a:r>
                      <a:endParaRPr lang="zh-CN" altLang="en-US" sz="1400" b="1" kern="1200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6061771" y="4158740"/>
            <a:ext cx="130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抗体滴度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log2 titer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40039" y="3897130"/>
            <a:ext cx="996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组别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2767" y="5821575"/>
            <a:ext cx="431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经皮递送效率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en-US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29%</a:t>
            </a:r>
            <a:endParaRPr lang="zh-CN" altLang="en-US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43647" y="5870162"/>
            <a:ext cx="54298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充分利用搭载剂量，NN效果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zh-CN" altLang="en-US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 descr="亮着灯的字&#10;&#10;中度可信度描述已自动生成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"/>
          <a:stretch>
            <a:fillRect/>
          </a:stretch>
        </p:blipFill>
        <p:spPr>
          <a:xfrm>
            <a:off x="11165297" y="96298"/>
            <a:ext cx="783838" cy="6855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5000"/>
              </a:schemeClr>
            </a:gs>
            <a:gs pos="47000">
              <a:srgbClr val="04134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项链&#10;&#10;描述已自动生成"/>
          <p:cNvPicPr>
            <a:picLocks noChangeAspect="1"/>
          </p:cNvPicPr>
          <p:nvPr/>
        </p:nvPicPr>
        <p:blipFill rotWithShape="1">
          <a:blip r:embed="rId1">
            <a:alphaModFix amt="1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0" r="8160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3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1" y="2302629"/>
            <a:ext cx="6020182" cy="5158396"/>
          </a:xfrm>
          <a:prstGeom prst="rect">
            <a:avLst/>
          </a:prstGeom>
          <a:effectLst>
            <a:softEdge rad="1270000"/>
          </a:effectLst>
        </p:spPr>
      </p:pic>
      <p:grpSp>
        <p:nvGrpSpPr>
          <p:cNvPr id="16" name="组合 15"/>
          <p:cNvGrpSpPr/>
          <p:nvPr/>
        </p:nvGrpSpPr>
        <p:grpSpPr>
          <a:xfrm>
            <a:off x="139769" y="169620"/>
            <a:ext cx="5247571" cy="675351"/>
            <a:chOff x="139769" y="169620"/>
            <a:chExt cx="5247571" cy="675351"/>
          </a:xfrm>
        </p:grpSpPr>
        <p:grpSp>
          <p:nvGrpSpPr>
            <p:cNvPr id="7" name="组合 6"/>
            <p:cNvGrpSpPr/>
            <p:nvPr/>
          </p:nvGrpSpPr>
          <p:grpSpPr>
            <a:xfrm>
              <a:off x="139769" y="169620"/>
              <a:ext cx="5247571" cy="675351"/>
              <a:chOff x="149929" y="449020"/>
              <a:chExt cx="5247571" cy="675351"/>
            </a:xfrm>
          </p:grpSpPr>
          <p:sp>
            <p:nvSpPr>
              <p:cNvPr id="8" name="Freeform 1031"/>
              <p:cNvSpPr/>
              <p:nvPr/>
            </p:nvSpPr>
            <p:spPr bwMode="auto">
              <a:xfrm>
                <a:off x="253025" y="579757"/>
                <a:ext cx="402673" cy="526684"/>
              </a:xfrm>
              <a:custGeom>
                <a:avLst/>
                <a:gdLst>
                  <a:gd name="T0" fmla="*/ 162 w 539"/>
                  <a:gd name="T1" fmla="*/ 705 h 705"/>
                  <a:gd name="T2" fmla="*/ 0 w 539"/>
                  <a:gd name="T3" fmla="*/ 705 h 705"/>
                  <a:gd name="T4" fmla="*/ 375 w 539"/>
                  <a:gd name="T5" fmla="*/ 0 h 705"/>
                  <a:gd name="T6" fmla="*/ 539 w 539"/>
                  <a:gd name="T7" fmla="*/ 0 h 705"/>
                  <a:gd name="T8" fmla="*/ 162 w 539"/>
                  <a:gd name="T9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705">
                    <a:moveTo>
                      <a:pt x="162" y="705"/>
                    </a:moveTo>
                    <a:lnTo>
                      <a:pt x="0" y="705"/>
                    </a:lnTo>
                    <a:lnTo>
                      <a:pt x="375" y="0"/>
                    </a:lnTo>
                    <a:lnTo>
                      <a:pt x="539" y="0"/>
                    </a:lnTo>
                    <a:lnTo>
                      <a:pt x="162" y="7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" name="Freeform 1034"/>
              <p:cNvSpPr/>
              <p:nvPr/>
            </p:nvSpPr>
            <p:spPr bwMode="auto">
              <a:xfrm>
                <a:off x="149929" y="636533"/>
                <a:ext cx="252509" cy="330205"/>
              </a:xfrm>
              <a:custGeom>
                <a:avLst/>
                <a:gdLst>
                  <a:gd name="T0" fmla="*/ 102 w 338"/>
                  <a:gd name="T1" fmla="*/ 442 h 442"/>
                  <a:gd name="T2" fmla="*/ 0 w 338"/>
                  <a:gd name="T3" fmla="*/ 442 h 442"/>
                  <a:gd name="T4" fmla="*/ 235 w 338"/>
                  <a:gd name="T5" fmla="*/ 0 h 442"/>
                  <a:gd name="T6" fmla="*/ 338 w 338"/>
                  <a:gd name="T7" fmla="*/ 0 h 442"/>
                  <a:gd name="T8" fmla="*/ 102 w 338"/>
                  <a:gd name="T9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2">
                    <a:moveTo>
                      <a:pt x="102" y="442"/>
                    </a:moveTo>
                    <a:lnTo>
                      <a:pt x="0" y="442"/>
                    </a:lnTo>
                    <a:lnTo>
                      <a:pt x="235" y="0"/>
                    </a:lnTo>
                    <a:lnTo>
                      <a:pt x="338" y="0"/>
                    </a:lnTo>
                    <a:lnTo>
                      <a:pt x="102" y="4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" name="Freeform 1032"/>
              <p:cNvSpPr/>
              <p:nvPr/>
            </p:nvSpPr>
            <p:spPr bwMode="auto">
              <a:xfrm>
                <a:off x="503902" y="793418"/>
                <a:ext cx="252509" cy="330953"/>
              </a:xfrm>
              <a:custGeom>
                <a:avLst/>
                <a:gdLst>
                  <a:gd name="T0" fmla="*/ 102 w 338"/>
                  <a:gd name="T1" fmla="*/ 443 h 443"/>
                  <a:gd name="T2" fmla="*/ 0 w 338"/>
                  <a:gd name="T3" fmla="*/ 443 h 443"/>
                  <a:gd name="T4" fmla="*/ 235 w 338"/>
                  <a:gd name="T5" fmla="*/ 0 h 443"/>
                  <a:gd name="T6" fmla="*/ 338 w 338"/>
                  <a:gd name="T7" fmla="*/ 0 h 443"/>
                  <a:gd name="T8" fmla="*/ 102 w 338"/>
                  <a:gd name="T9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3">
                    <a:moveTo>
                      <a:pt x="102" y="443"/>
                    </a:moveTo>
                    <a:lnTo>
                      <a:pt x="0" y="443"/>
                    </a:lnTo>
                    <a:lnTo>
                      <a:pt x="235" y="0"/>
                    </a:lnTo>
                    <a:lnTo>
                      <a:pt x="338" y="0"/>
                    </a:lnTo>
                    <a:lnTo>
                      <a:pt x="102" y="4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" name="Freeform 1033"/>
              <p:cNvSpPr/>
              <p:nvPr/>
            </p:nvSpPr>
            <p:spPr bwMode="auto">
              <a:xfrm>
                <a:off x="297102" y="449020"/>
                <a:ext cx="252509" cy="330205"/>
              </a:xfrm>
              <a:custGeom>
                <a:avLst/>
                <a:gdLst>
                  <a:gd name="T0" fmla="*/ 103 w 338"/>
                  <a:gd name="T1" fmla="*/ 442 h 442"/>
                  <a:gd name="T2" fmla="*/ 0 w 338"/>
                  <a:gd name="T3" fmla="*/ 442 h 442"/>
                  <a:gd name="T4" fmla="*/ 236 w 338"/>
                  <a:gd name="T5" fmla="*/ 0 h 442"/>
                  <a:gd name="T6" fmla="*/ 338 w 338"/>
                  <a:gd name="T7" fmla="*/ 0 h 442"/>
                  <a:gd name="T8" fmla="*/ 103 w 338"/>
                  <a:gd name="T9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2">
                    <a:moveTo>
                      <a:pt x="103" y="442"/>
                    </a:moveTo>
                    <a:lnTo>
                      <a:pt x="0" y="442"/>
                    </a:lnTo>
                    <a:lnTo>
                      <a:pt x="236" y="0"/>
                    </a:lnTo>
                    <a:lnTo>
                      <a:pt x="338" y="0"/>
                    </a:lnTo>
                    <a:lnTo>
                      <a:pt x="103" y="442"/>
                    </a:lnTo>
                    <a:close/>
                  </a:path>
                </a:pathLst>
              </a:custGeom>
              <a:solidFill>
                <a:schemeClr val="accent1">
                  <a:alpha val="73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2" name="Freeform 1029"/>
              <p:cNvSpPr/>
              <p:nvPr/>
            </p:nvSpPr>
            <p:spPr bwMode="auto">
              <a:xfrm>
                <a:off x="366865" y="460220"/>
                <a:ext cx="5030635" cy="598750"/>
              </a:xfrm>
              <a:prstGeom prst="parallelogram">
                <a:avLst>
                  <a:gd name="adj" fmla="val 53329"/>
                </a:avLst>
              </a:prstGeom>
              <a:gradFill flip="none" rotWithShape="1"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4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3" name="Freeform 1030"/>
              <p:cNvSpPr/>
              <p:nvPr/>
            </p:nvSpPr>
            <p:spPr bwMode="auto">
              <a:xfrm>
                <a:off x="353431" y="460220"/>
                <a:ext cx="457769" cy="598750"/>
              </a:xfrm>
              <a:custGeom>
                <a:avLst/>
                <a:gdLst>
                  <a:gd name="T0" fmla="*/ 161 w 539"/>
                  <a:gd name="T1" fmla="*/ 705 h 705"/>
                  <a:gd name="T2" fmla="*/ 0 w 539"/>
                  <a:gd name="T3" fmla="*/ 705 h 705"/>
                  <a:gd name="T4" fmla="*/ 377 w 539"/>
                  <a:gd name="T5" fmla="*/ 0 h 705"/>
                  <a:gd name="T6" fmla="*/ 539 w 539"/>
                  <a:gd name="T7" fmla="*/ 0 h 705"/>
                  <a:gd name="T8" fmla="*/ 161 w 539"/>
                  <a:gd name="T9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705">
                    <a:moveTo>
                      <a:pt x="161" y="705"/>
                    </a:moveTo>
                    <a:lnTo>
                      <a:pt x="0" y="705"/>
                    </a:lnTo>
                    <a:lnTo>
                      <a:pt x="377" y="0"/>
                    </a:lnTo>
                    <a:lnTo>
                      <a:pt x="539" y="0"/>
                    </a:lnTo>
                    <a:lnTo>
                      <a:pt x="161" y="705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45944" y="205995"/>
              <a:ext cx="37689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rPr>
                <a:t>引领教育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endParaRPr>
            </a:p>
          </p:txBody>
        </p:sp>
      </p:grpSp>
      <p:pic>
        <p:nvPicPr>
          <p:cNvPr id="42" name="图片 41" descr="亮着灯的字&#10;&#10;中度可信度描述已自动生成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"/>
          <a:stretch>
            <a:fillRect/>
          </a:stretch>
        </p:blipFill>
        <p:spPr>
          <a:xfrm>
            <a:off x="11165297" y="96298"/>
            <a:ext cx="783838" cy="685534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266023" y="1004431"/>
            <a:ext cx="7390510" cy="6928426"/>
            <a:chOff x="286942" y="844971"/>
            <a:chExt cx="7390510" cy="692842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519222" y="2099037"/>
              <a:ext cx="0" cy="567436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286942" y="944582"/>
              <a:ext cx="6096000" cy="82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FFFFFF"/>
                      </a:gs>
                      <a:gs pos="75000">
                        <a:srgbClr val="E6DE3A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推动新N科发展</a:t>
              </a:r>
              <a:endParaRPr lang="en-US" altLang="zh-CN" sz="2400" b="1" dirty="0">
                <a:gradFill>
                  <a:gsLst>
                    <a:gs pos="0">
                      <a:srgbClr val="FFFFFF"/>
                    </a:gs>
                    <a:gs pos="75000">
                      <a:srgbClr val="E6DE3A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gradFill>
                    <a:gsLst>
                      <a:gs pos="0">
                        <a:srgbClr val="FFFFFF"/>
                      </a:gs>
                      <a:gs pos="75000">
                        <a:srgbClr val="E6DE3A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展现新一代N学NN的时代担当</a:t>
              </a:r>
              <a:endParaRPr lang="zh-CN" altLang="en-US" sz="2400" b="1" dirty="0">
                <a:gradFill>
                  <a:gsLst>
                    <a:gs pos="0">
                      <a:srgbClr val="FFFFFF"/>
                    </a:gs>
                    <a:gs pos="75000">
                      <a:srgbClr val="E6DE3A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86942" y="1979935"/>
              <a:ext cx="7390510" cy="368300"/>
              <a:chOff x="286942" y="1979935"/>
              <a:chExt cx="7390510" cy="36830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456992" y="2080939"/>
                <a:ext cx="124460" cy="124460"/>
              </a:xfrm>
              <a:prstGeom prst="ellipse">
                <a:avLst/>
              </a:prstGeom>
              <a:ln w="50800">
                <a:solidFill>
                  <a:schemeClr val="accent1">
                    <a:alpha val="34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86942" y="1979935"/>
                <a:ext cx="146685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2N22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 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581452" y="1979935"/>
                <a:ext cx="6096000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NN</a:t>
                </a:r>
                <a:r>
                  <a:rPr lang="zh-CN" altLang="en-US" sz="18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开始研究</a:t>
                </a:r>
                <a:endParaRPr lang="zh-CN" altLang="en-US" sz="1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86942" y="2455583"/>
              <a:ext cx="7390510" cy="368300"/>
              <a:chOff x="286942" y="1979935"/>
              <a:chExt cx="7390510" cy="3683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456992" y="2080939"/>
                <a:ext cx="124460" cy="124460"/>
              </a:xfrm>
              <a:prstGeom prst="ellipse">
                <a:avLst/>
              </a:prstGeom>
              <a:ln w="50800">
                <a:solidFill>
                  <a:schemeClr val="accent1">
                    <a:alpha val="34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86942" y="1979935"/>
                <a:ext cx="123228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2N22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581452" y="1979935"/>
                <a:ext cx="6096000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NN</a:t>
                </a:r>
                <a:r>
                  <a:rPr lang="zh-CN" altLang="en-US" sz="18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开始实验</a:t>
                </a:r>
                <a:endParaRPr lang="zh-CN" altLang="en-US" sz="1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86942" y="2931231"/>
              <a:ext cx="7390510" cy="369332"/>
              <a:chOff x="286942" y="1979935"/>
              <a:chExt cx="7390510" cy="36933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456992" y="2080939"/>
                <a:ext cx="124460" cy="124460"/>
              </a:xfrm>
              <a:prstGeom prst="ellipse">
                <a:avLst/>
              </a:prstGeom>
              <a:ln w="50800">
                <a:solidFill>
                  <a:schemeClr val="accent1">
                    <a:alpha val="34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86942" y="1979935"/>
                <a:ext cx="146685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2N22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581452" y="197993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得到</a:t>
                </a:r>
                <a:r>
                  <a:rPr lang="zh-CN" altLang="en-US" sz="18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平台支持</a:t>
                </a:r>
                <a:endParaRPr lang="zh-CN" altLang="en-US" sz="1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86942" y="3406879"/>
              <a:ext cx="7390510" cy="368300"/>
              <a:chOff x="286942" y="1979935"/>
              <a:chExt cx="7390510" cy="3683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456992" y="2080939"/>
                <a:ext cx="124460" cy="124460"/>
              </a:xfrm>
              <a:prstGeom prst="ellipse">
                <a:avLst/>
              </a:prstGeom>
              <a:ln w="50800">
                <a:solidFill>
                  <a:schemeClr val="accent1">
                    <a:alpha val="34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86942" y="1979935"/>
                <a:ext cx="146685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2N23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581452" y="1979935"/>
                <a:ext cx="6096000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NN赴北京</a:t>
                </a:r>
                <a:r>
                  <a:rPr lang="zh-CN" altLang="en-US" sz="18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</a:t>
                </a:r>
                <a:endParaRPr lang="zh-CN" altLang="en-US" sz="1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286942" y="3882528"/>
              <a:ext cx="7390510" cy="368300"/>
              <a:chOff x="286942" y="1979935"/>
              <a:chExt cx="7390510" cy="36830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456992" y="2080939"/>
                <a:ext cx="124460" cy="124460"/>
              </a:xfrm>
              <a:prstGeom prst="ellipse">
                <a:avLst/>
              </a:prstGeom>
              <a:ln w="50800">
                <a:solidFill>
                  <a:schemeClr val="accent1">
                    <a:alpha val="34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86942" y="1979935"/>
                <a:ext cx="146685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2N23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581452" y="1979935"/>
                <a:ext cx="6096000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与中科XY</a:t>
                </a:r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达成NN意向</a:t>
                </a:r>
                <a:endPara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3" t="18809" r="29474" b="15870"/>
            <a:stretch>
              <a:fillRect/>
            </a:stretch>
          </p:blipFill>
          <p:spPr>
            <a:xfrm>
              <a:off x="1769097" y="4543119"/>
              <a:ext cx="1202703" cy="1546986"/>
            </a:xfrm>
            <a:prstGeom prst="rect">
              <a:avLst/>
            </a:prstGeom>
            <a:ln w="73025" cap="sq">
              <a:solidFill>
                <a:srgbClr val="C8C6BD"/>
              </a:solidFill>
              <a:prstDash val="solid"/>
              <a:miter lim="800000"/>
              <a:headEnd/>
              <a:tailEnd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158750" h="152400" prst="hardEdge"/>
              <a:extrusionClr>
                <a:srgbClr val="000000"/>
              </a:extrusionClr>
            </a:sp3d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72"/>
            <a:stretch>
              <a:fillRect/>
            </a:stretch>
          </p:blipFill>
          <p:spPr>
            <a:xfrm>
              <a:off x="3077880" y="4551079"/>
              <a:ext cx="1295886" cy="1539025"/>
            </a:xfrm>
            <a:prstGeom prst="rect">
              <a:avLst/>
            </a:prstGeom>
            <a:ln w="73025" cap="sq">
              <a:solidFill>
                <a:srgbClr val="C8C6BD"/>
              </a:solidFill>
              <a:prstDash val="solid"/>
              <a:miter lim="800000"/>
              <a:headEnd/>
              <a:tailEnd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158750" h="152400" prst="hardEdge"/>
              <a:extrusionClr>
                <a:srgbClr val="000000"/>
              </a:extrusionClr>
            </a:sp3d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43"/>
            <a:stretch>
              <a:fillRect/>
            </a:stretch>
          </p:blipFill>
          <p:spPr>
            <a:xfrm>
              <a:off x="392278" y="4551080"/>
              <a:ext cx="1287236" cy="1553769"/>
            </a:xfrm>
            <a:prstGeom prst="rect">
              <a:avLst/>
            </a:prstGeom>
            <a:ln w="73025" cap="sq">
              <a:solidFill>
                <a:srgbClr val="C8C6BD"/>
              </a:solidFill>
              <a:prstDash val="solid"/>
              <a:miter lim="800000"/>
              <a:headEnd/>
              <a:tailEnd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158750" h="152400" prst="hardEdge"/>
              <a:extrusionClr>
                <a:srgbClr val="000000"/>
              </a:extrusionClr>
            </a:sp3d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396" y="844971"/>
              <a:ext cx="2988138" cy="3777470"/>
            </a:xfrm>
            <a:prstGeom prst="rect">
              <a:avLst/>
            </a:prstGeom>
            <a:effectLst>
              <a:softEdge rad="889000"/>
            </a:effectLst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65"/>
            <a:stretch>
              <a:fillRect/>
            </a:stretch>
          </p:blipFill>
          <p:spPr>
            <a:xfrm>
              <a:off x="4479846" y="4549633"/>
              <a:ext cx="1153044" cy="1539025"/>
            </a:xfrm>
            <a:prstGeom prst="rect">
              <a:avLst/>
            </a:prstGeom>
            <a:ln w="73025" cap="sq">
              <a:solidFill>
                <a:srgbClr val="C8C6BD"/>
              </a:solidFill>
              <a:prstDash val="solid"/>
              <a:miter lim="800000"/>
              <a:headEnd/>
              <a:tailEnd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158750" h="152400" prst="hardEdge"/>
              <a:extrusionClr>
                <a:srgbClr val="000000"/>
              </a:extrusionClr>
            </a:sp3d>
          </p:spPr>
        </p:pic>
      </p:grpSp>
      <p:grpSp>
        <p:nvGrpSpPr>
          <p:cNvPr id="89" name="组合 88"/>
          <p:cNvGrpSpPr/>
          <p:nvPr/>
        </p:nvGrpSpPr>
        <p:grpSpPr>
          <a:xfrm>
            <a:off x="5970900" y="1004431"/>
            <a:ext cx="6096000" cy="7280546"/>
            <a:chOff x="6236181" y="1095104"/>
            <a:chExt cx="6096000" cy="7280546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6616403" y="1755136"/>
              <a:ext cx="0" cy="662051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组合 87"/>
            <p:cNvGrpSpPr/>
            <p:nvPr/>
          </p:nvGrpSpPr>
          <p:grpSpPr>
            <a:xfrm>
              <a:off x="6236181" y="1095104"/>
              <a:ext cx="6096000" cy="5447871"/>
              <a:chOff x="6236181" y="1095104"/>
              <a:chExt cx="6096000" cy="5447871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6236181" y="1095104"/>
                <a:ext cx="6096000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gradFill>
                      <a:gsLst>
                        <a:gs pos="0">
                          <a:srgbClr val="FFFFFF"/>
                        </a:gs>
                        <a:gs pos="75000">
                          <a:srgbClr val="E6DE3A"/>
                        </a:gs>
                      </a:gsLst>
                      <a:path path="circle">
                        <a:fillToRect l="100000" t="100000"/>
                      </a:path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产学研协同NN</a:t>
                </a:r>
                <a:endParaRPr lang="zh-CN" altLang="en-US" sz="2400" b="1" dirty="0">
                  <a:gradFill>
                    <a:gsLst>
                      <a:gs pos="0">
                        <a:srgbClr val="FFFFFF"/>
                      </a:gs>
                      <a:gs pos="75000">
                        <a:srgbClr val="E6DE3A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0" name="组合 69"/>
              <p:cNvGrpSpPr/>
              <p:nvPr/>
            </p:nvGrpSpPr>
            <p:grpSpPr>
              <a:xfrm>
                <a:off x="6552684" y="1537981"/>
                <a:ext cx="5331793" cy="991683"/>
                <a:chOff x="6552684" y="1537981"/>
                <a:chExt cx="5331793" cy="991683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6552684" y="1725415"/>
                  <a:ext cx="124460" cy="124460"/>
                </a:xfrm>
                <a:prstGeom prst="ellipse">
                  <a:avLst/>
                </a:prstGeom>
                <a:ln w="50800">
                  <a:solidFill>
                    <a:schemeClr val="accent1">
                      <a:alpha val="34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文本框 66"/>
                <p:cNvSpPr txBox="1"/>
                <p:nvPr/>
              </p:nvSpPr>
              <p:spPr>
                <a:xfrm>
                  <a:off x="6704794" y="1537981"/>
                  <a:ext cx="192078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学科交叉</a:t>
                  </a:r>
                  <a:endPara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6733963" y="1921969"/>
                  <a:ext cx="5150514" cy="6076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NNNN集聚</a:t>
                  </a:r>
                  <a:r>
                    <a:rPr lang="zh-CN" altLang="en-US" sz="1400" b="1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临床N学，N学实验NN，NN营销，会计学</a:t>
                  </a:r>
                  <a:r>
                    <a:rPr lang="zh-CN" altLang="en-US" sz="1400" dirty="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等专业的本科生，解决了</a:t>
                  </a:r>
                  <a:r>
                    <a:rPr lang="zh-CN" altLang="en-US" sz="1400" b="1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NN</a:t>
                  </a:r>
                  <a:r>
                    <a:rPr lang="zh-CN" altLang="en-US" sz="1400" b="1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研发，公司运营及财务分析</a:t>
                  </a:r>
                  <a:r>
                    <a:rPr lang="zh-CN" altLang="en-US" sz="1400" dirty="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的问题</a:t>
                  </a:r>
                  <a:endParaRPr lang="zh-CN" altLang="en-US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6552684" y="2582272"/>
                <a:ext cx="2072894" cy="460375"/>
                <a:chOff x="6552684" y="1537981"/>
                <a:chExt cx="2072894" cy="460375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6552684" y="1725415"/>
                  <a:ext cx="124460" cy="124460"/>
                </a:xfrm>
                <a:prstGeom prst="ellipse">
                  <a:avLst/>
                </a:prstGeom>
                <a:ln w="50800">
                  <a:solidFill>
                    <a:schemeClr val="accent1">
                      <a:alpha val="34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文本框 72"/>
                <p:cNvSpPr txBox="1"/>
                <p:nvPr/>
              </p:nvSpPr>
              <p:spPr>
                <a:xfrm>
                  <a:off x="6704794" y="1537981"/>
                  <a:ext cx="1920784" cy="460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荣获NN</a:t>
                  </a:r>
                  <a:endPara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5" name="组合 74"/>
              <p:cNvGrpSpPr/>
              <p:nvPr/>
            </p:nvGrpSpPr>
            <p:grpSpPr>
              <a:xfrm>
                <a:off x="6820041" y="3087363"/>
                <a:ext cx="3084695" cy="970086"/>
                <a:chOff x="4975109" y="674998"/>
                <a:chExt cx="5491459" cy="1615792"/>
              </a:xfrm>
            </p:grpSpPr>
            <p:pic>
              <p:nvPicPr>
                <p:cNvPr id="76" name="图片 7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75109" y="674998"/>
                  <a:ext cx="3181750" cy="1615792"/>
                </a:xfrm>
                <a:prstGeom prst="rect">
                  <a:avLst/>
                </a:prstGeom>
              </p:spPr>
            </p:pic>
            <p:sp>
              <p:nvSpPr>
                <p:cNvPr id="77" name="矩形 76"/>
                <p:cNvSpPr/>
                <p:nvPr/>
              </p:nvSpPr>
              <p:spPr>
                <a:xfrm>
                  <a:off x="5664313" y="845070"/>
                  <a:ext cx="2581943" cy="161575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cxnSp>
              <p:nvCxnSpPr>
                <p:cNvPr id="78" name="直接箭头连接符 77"/>
                <p:cNvCxnSpPr>
                  <a:stCxn id="77" idx="3"/>
                </p:cNvCxnSpPr>
                <p:nvPr/>
              </p:nvCxnSpPr>
              <p:spPr>
                <a:xfrm flipV="1">
                  <a:off x="8246256" y="919485"/>
                  <a:ext cx="402413" cy="637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文本框 78"/>
                <p:cNvSpPr txBox="1"/>
                <p:nvPr/>
              </p:nvSpPr>
              <p:spPr>
                <a:xfrm>
                  <a:off x="8569682" y="717285"/>
                  <a:ext cx="1896886" cy="13823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学生比N中</a:t>
                  </a:r>
                  <a:endPara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荣获</a:t>
                  </a:r>
                  <a:r>
                    <a:rPr kumimoji="0" lang="zh-CN" alt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一等N</a:t>
                  </a:r>
                  <a:endPara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200" b="1" dirty="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教育维度</a:t>
                  </a:r>
                  <a:endParaRPr lang="en-US" altLang="zh-CN" sz="12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200" b="1" dirty="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受到N目熏陶</a:t>
                  </a:r>
                  <a:endParaRPr kumimoji="0" lang="zh-CN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80" name="文本框 79"/>
              <p:cNvSpPr txBox="1"/>
              <p:nvPr/>
            </p:nvSpPr>
            <p:spPr>
              <a:xfrm>
                <a:off x="9974294" y="3076719"/>
                <a:ext cx="1859838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NN多名同学参与</a:t>
                </a:r>
                <a:r>
                  <a:rPr lang="zh-CN" altLang="en-US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NN</a:t>
                </a:r>
                <a:r>
                  <a:rPr lang="zh-CN" altLang="en-US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创业大N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，获得重要NN，多名同学获得</a:t>
                </a:r>
                <a:r>
                  <a:rPr lang="zh-CN" altLang="en-US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校级N学金，校级优秀团干部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等</a:t>
                </a:r>
                <a:endPara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6577194" y="4320236"/>
                <a:ext cx="2388016" cy="460375"/>
                <a:chOff x="6552684" y="1537981"/>
                <a:chExt cx="2388016" cy="460375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6552684" y="1725415"/>
                  <a:ext cx="124460" cy="124460"/>
                </a:xfrm>
                <a:prstGeom prst="ellipse">
                  <a:avLst/>
                </a:prstGeom>
                <a:ln w="50800">
                  <a:solidFill>
                    <a:schemeClr val="accent1">
                      <a:alpha val="34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文本框 82"/>
                <p:cNvSpPr txBox="1"/>
                <p:nvPr/>
              </p:nvSpPr>
              <p:spPr>
                <a:xfrm>
                  <a:off x="6704794" y="1537981"/>
                  <a:ext cx="2235906" cy="460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带动实验NN</a:t>
                  </a:r>
                  <a:endPara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4" name="文本框 83"/>
              <p:cNvSpPr txBox="1"/>
              <p:nvPr/>
            </p:nvSpPr>
            <p:spPr>
              <a:xfrm>
                <a:off x="6735357" y="4689568"/>
                <a:ext cx="5249097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带动本科生NN实验，培养科研精神，提升综合能力和NN意识</a:t>
                </a:r>
                <a:endPara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87" name="组合 86"/>
              <p:cNvGrpSpPr/>
              <p:nvPr/>
            </p:nvGrpSpPr>
            <p:grpSpPr>
              <a:xfrm>
                <a:off x="6870784" y="5044688"/>
                <a:ext cx="3937052" cy="1498287"/>
                <a:chOff x="6881803" y="5092009"/>
                <a:chExt cx="3621097" cy="1378047"/>
              </a:xfrm>
            </p:grpSpPr>
            <p:pic>
              <p:nvPicPr>
                <p:cNvPr id="85" name="图片 8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39206" y="5092010"/>
                  <a:ext cx="1663694" cy="1378046"/>
                </a:xfrm>
                <a:prstGeom prst="rect">
                  <a:avLst/>
                </a:prstGeom>
                <a:ln w="15875">
                  <a:solidFill>
                    <a:schemeClr val="accent1"/>
                  </a:solidFill>
                </a:ln>
              </p:spPr>
            </p:pic>
            <p:pic>
              <p:nvPicPr>
                <p:cNvPr id="86" name="图片 85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1803" y="5092009"/>
                  <a:ext cx="1838676" cy="1378046"/>
                </a:xfrm>
                <a:prstGeom prst="rect">
                  <a:avLst/>
                </a:prstGeom>
                <a:ln w="15875">
                  <a:solidFill>
                    <a:schemeClr val="accent1"/>
                  </a:solidFill>
                </a:ln>
              </p:spPr>
            </p:pic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5000"/>
              </a:schemeClr>
            </a:gs>
            <a:gs pos="47000">
              <a:srgbClr val="04134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项链&#10;&#10;描述已自动生成"/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0" r="8160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39769" y="169620"/>
            <a:ext cx="5247571" cy="675351"/>
            <a:chOff x="139769" y="169620"/>
            <a:chExt cx="5247571" cy="675351"/>
          </a:xfrm>
        </p:grpSpPr>
        <p:grpSp>
          <p:nvGrpSpPr>
            <p:cNvPr id="7" name="组合 6"/>
            <p:cNvGrpSpPr/>
            <p:nvPr/>
          </p:nvGrpSpPr>
          <p:grpSpPr>
            <a:xfrm>
              <a:off x="139769" y="169620"/>
              <a:ext cx="5247571" cy="675351"/>
              <a:chOff x="149929" y="449020"/>
              <a:chExt cx="5247571" cy="675351"/>
            </a:xfrm>
          </p:grpSpPr>
          <p:sp>
            <p:nvSpPr>
              <p:cNvPr id="8" name="Freeform 1031"/>
              <p:cNvSpPr/>
              <p:nvPr/>
            </p:nvSpPr>
            <p:spPr bwMode="auto">
              <a:xfrm>
                <a:off x="253025" y="579757"/>
                <a:ext cx="402673" cy="526684"/>
              </a:xfrm>
              <a:custGeom>
                <a:avLst/>
                <a:gdLst>
                  <a:gd name="T0" fmla="*/ 162 w 539"/>
                  <a:gd name="T1" fmla="*/ 705 h 705"/>
                  <a:gd name="T2" fmla="*/ 0 w 539"/>
                  <a:gd name="T3" fmla="*/ 705 h 705"/>
                  <a:gd name="T4" fmla="*/ 375 w 539"/>
                  <a:gd name="T5" fmla="*/ 0 h 705"/>
                  <a:gd name="T6" fmla="*/ 539 w 539"/>
                  <a:gd name="T7" fmla="*/ 0 h 705"/>
                  <a:gd name="T8" fmla="*/ 162 w 539"/>
                  <a:gd name="T9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705">
                    <a:moveTo>
                      <a:pt x="162" y="705"/>
                    </a:moveTo>
                    <a:lnTo>
                      <a:pt x="0" y="705"/>
                    </a:lnTo>
                    <a:lnTo>
                      <a:pt x="375" y="0"/>
                    </a:lnTo>
                    <a:lnTo>
                      <a:pt x="539" y="0"/>
                    </a:lnTo>
                    <a:lnTo>
                      <a:pt x="162" y="7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" name="Freeform 1034"/>
              <p:cNvSpPr/>
              <p:nvPr/>
            </p:nvSpPr>
            <p:spPr bwMode="auto">
              <a:xfrm>
                <a:off x="149929" y="636533"/>
                <a:ext cx="252509" cy="330205"/>
              </a:xfrm>
              <a:custGeom>
                <a:avLst/>
                <a:gdLst>
                  <a:gd name="T0" fmla="*/ 102 w 338"/>
                  <a:gd name="T1" fmla="*/ 442 h 442"/>
                  <a:gd name="T2" fmla="*/ 0 w 338"/>
                  <a:gd name="T3" fmla="*/ 442 h 442"/>
                  <a:gd name="T4" fmla="*/ 235 w 338"/>
                  <a:gd name="T5" fmla="*/ 0 h 442"/>
                  <a:gd name="T6" fmla="*/ 338 w 338"/>
                  <a:gd name="T7" fmla="*/ 0 h 442"/>
                  <a:gd name="T8" fmla="*/ 102 w 338"/>
                  <a:gd name="T9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2">
                    <a:moveTo>
                      <a:pt x="102" y="442"/>
                    </a:moveTo>
                    <a:lnTo>
                      <a:pt x="0" y="442"/>
                    </a:lnTo>
                    <a:lnTo>
                      <a:pt x="235" y="0"/>
                    </a:lnTo>
                    <a:lnTo>
                      <a:pt x="338" y="0"/>
                    </a:lnTo>
                    <a:lnTo>
                      <a:pt x="102" y="4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" name="Freeform 1032"/>
              <p:cNvSpPr/>
              <p:nvPr/>
            </p:nvSpPr>
            <p:spPr bwMode="auto">
              <a:xfrm>
                <a:off x="503902" y="793418"/>
                <a:ext cx="252509" cy="330953"/>
              </a:xfrm>
              <a:custGeom>
                <a:avLst/>
                <a:gdLst>
                  <a:gd name="T0" fmla="*/ 102 w 338"/>
                  <a:gd name="T1" fmla="*/ 443 h 443"/>
                  <a:gd name="T2" fmla="*/ 0 w 338"/>
                  <a:gd name="T3" fmla="*/ 443 h 443"/>
                  <a:gd name="T4" fmla="*/ 235 w 338"/>
                  <a:gd name="T5" fmla="*/ 0 h 443"/>
                  <a:gd name="T6" fmla="*/ 338 w 338"/>
                  <a:gd name="T7" fmla="*/ 0 h 443"/>
                  <a:gd name="T8" fmla="*/ 102 w 338"/>
                  <a:gd name="T9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3">
                    <a:moveTo>
                      <a:pt x="102" y="443"/>
                    </a:moveTo>
                    <a:lnTo>
                      <a:pt x="0" y="443"/>
                    </a:lnTo>
                    <a:lnTo>
                      <a:pt x="235" y="0"/>
                    </a:lnTo>
                    <a:lnTo>
                      <a:pt x="338" y="0"/>
                    </a:lnTo>
                    <a:lnTo>
                      <a:pt x="102" y="4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" name="Freeform 1033"/>
              <p:cNvSpPr/>
              <p:nvPr/>
            </p:nvSpPr>
            <p:spPr bwMode="auto">
              <a:xfrm>
                <a:off x="297102" y="449020"/>
                <a:ext cx="252509" cy="330205"/>
              </a:xfrm>
              <a:custGeom>
                <a:avLst/>
                <a:gdLst>
                  <a:gd name="T0" fmla="*/ 103 w 338"/>
                  <a:gd name="T1" fmla="*/ 442 h 442"/>
                  <a:gd name="T2" fmla="*/ 0 w 338"/>
                  <a:gd name="T3" fmla="*/ 442 h 442"/>
                  <a:gd name="T4" fmla="*/ 236 w 338"/>
                  <a:gd name="T5" fmla="*/ 0 h 442"/>
                  <a:gd name="T6" fmla="*/ 338 w 338"/>
                  <a:gd name="T7" fmla="*/ 0 h 442"/>
                  <a:gd name="T8" fmla="*/ 103 w 338"/>
                  <a:gd name="T9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42">
                    <a:moveTo>
                      <a:pt x="103" y="442"/>
                    </a:moveTo>
                    <a:lnTo>
                      <a:pt x="0" y="442"/>
                    </a:lnTo>
                    <a:lnTo>
                      <a:pt x="236" y="0"/>
                    </a:lnTo>
                    <a:lnTo>
                      <a:pt x="338" y="0"/>
                    </a:lnTo>
                    <a:lnTo>
                      <a:pt x="103" y="442"/>
                    </a:lnTo>
                    <a:close/>
                  </a:path>
                </a:pathLst>
              </a:custGeom>
              <a:solidFill>
                <a:schemeClr val="accent1">
                  <a:alpha val="73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2" name="Freeform 1029"/>
              <p:cNvSpPr/>
              <p:nvPr/>
            </p:nvSpPr>
            <p:spPr bwMode="auto">
              <a:xfrm>
                <a:off x="366865" y="460220"/>
                <a:ext cx="5030635" cy="598750"/>
              </a:xfrm>
              <a:prstGeom prst="parallelogram">
                <a:avLst>
                  <a:gd name="adj" fmla="val 53329"/>
                </a:avLst>
              </a:prstGeom>
              <a:gradFill flip="none" rotWithShape="1"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4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3" name="Freeform 1030"/>
              <p:cNvSpPr/>
              <p:nvPr/>
            </p:nvSpPr>
            <p:spPr bwMode="auto">
              <a:xfrm>
                <a:off x="353431" y="460220"/>
                <a:ext cx="457769" cy="598750"/>
              </a:xfrm>
              <a:custGeom>
                <a:avLst/>
                <a:gdLst>
                  <a:gd name="T0" fmla="*/ 161 w 539"/>
                  <a:gd name="T1" fmla="*/ 705 h 705"/>
                  <a:gd name="T2" fmla="*/ 0 w 539"/>
                  <a:gd name="T3" fmla="*/ 705 h 705"/>
                  <a:gd name="T4" fmla="*/ 377 w 539"/>
                  <a:gd name="T5" fmla="*/ 0 h 705"/>
                  <a:gd name="T6" fmla="*/ 539 w 539"/>
                  <a:gd name="T7" fmla="*/ 0 h 705"/>
                  <a:gd name="T8" fmla="*/ 161 w 539"/>
                  <a:gd name="T9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705">
                    <a:moveTo>
                      <a:pt x="161" y="705"/>
                    </a:moveTo>
                    <a:lnTo>
                      <a:pt x="0" y="705"/>
                    </a:lnTo>
                    <a:lnTo>
                      <a:pt x="377" y="0"/>
                    </a:lnTo>
                    <a:lnTo>
                      <a:pt x="539" y="0"/>
                    </a:lnTo>
                    <a:lnTo>
                      <a:pt x="161" y="705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45944" y="205995"/>
              <a:ext cx="2703376" cy="583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rPr>
                <a:t>NN前景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9621" y="960390"/>
            <a:ext cx="10832758" cy="1002422"/>
            <a:chOff x="749471" y="960390"/>
            <a:chExt cx="10832758" cy="1002422"/>
          </a:xfrm>
        </p:grpSpPr>
        <p:grpSp>
          <p:nvGrpSpPr>
            <p:cNvPr id="36" name="组合 35"/>
            <p:cNvGrpSpPr/>
            <p:nvPr/>
          </p:nvGrpSpPr>
          <p:grpSpPr>
            <a:xfrm>
              <a:off x="749471" y="960390"/>
              <a:ext cx="10832758" cy="1002422"/>
              <a:chOff x="945095" y="1078022"/>
              <a:chExt cx="9988154" cy="1002422"/>
            </a:xfrm>
          </p:grpSpPr>
          <p:sp>
            <p:nvSpPr>
              <p:cNvPr id="14" name="任意多边形: 形状 13"/>
              <p:cNvSpPr/>
              <p:nvPr/>
            </p:nvSpPr>
            <p:spPr>
              <a:xfrm>
                <a:off x="970496" y="1110485"/>
                <a:ext cx="9932454" cy="928788"/>
              </a:xfrm>
              <a:custGeom>
                <a:avLst/>
                <a:gdLst>
                  <a:gd name="connsiteX0" fmla="*/ 56603 w 3075556"/>
                  <a:gd name="connsiteY0" fmla="*/ 0 h 446926"/>
                  <a:gd name="connsiteX1" fmla="*/ 650858 w 3075556"/>
                  <a:gd name="connsiteY1" fmla="*/ 0 h 446926"/>
                  <a:gd name="connsiteX2" fmla="*/ 1053099 w 3075556"/>
                  <a:gd name="connsiteY2" fmla="*/ 0 h 446926"/>
                  <a:gd name="connsiteX3" fmla="*/ 1428203 w 3075556"/>
                  <a:gd name="connsiteY3" fmla="*/ 0 h 446926"/>
                  <a:gd name="connsiteX4" fmla="*/ 1647354 w 3075556"/>
                  <a:gd name="connsiteY4" fmla="*/ 0 h 446926"/>
                  <a:gd name="connsiteX5" fmla="*/ 2022458 w 3075556"/>
                  <a:gd name="connsiteY5" fmla="*/ 0 h 446926"/>
                  <a:gd name="connsiteX6" fmla="*/ 2424699 w 3075556"/>
                  <a:gd name="connsiteY6" fmla="*/ 0 h 446926"/>
                  <a:gd name="connsiteX7" fmla="*/ 3018954 w 3075556"/>
                  <a:gd name="connsiteY7" fmla="*/ 0 h 446926"/>
                  <a:gd name="connsiteX8" fmla="*/ 3075556 w 3075556"/>
                  <a:gd name="connsiteY8" fmla="*/ 56638 h 446926"/>
                  <a:gd name="connsiteX9" fmla="*/ 3075556 w 3075556"/>
                  <a:gd name="connsiteY9" fmla="*/ 185086 h 446926"/>
                  <a:gd name="connsiteX10" fmla="*/ 3075556 w 3075556"/>
                  <a:gd name="connsiteY10" fmla="*/ 261876 h 446926"/>
                  <a:gd name="connsiteX11" fmla="*/ 3075556 w 3075556"/>
                  <a:gd name="connsiteY11" fmla="*/ 390324 h 446926"/>
                  <a:gd name="connsiteX12" fmla="*/ 3018954 w 3075556"/>
                  <a:gd name="connsiteY12" fmla="*/ 446926 h 446926"/>
                  <a:gd name="connsiteX13" fmla="*/ 2424699 w 3075556"/>
                  <a:gd name="connsiteY13" fmla="*/ 446926 h 446926"/>
                  <a:gd name="connsiteX14" fmla="*/ 2022458 w 3075556"/>
                  <a:gd name="connsiteY14" fmla="*/ 446926 h 446926"/>
                  <a:gd name="connsiteX15" fmla="*/ 1647354 w 3075556"/>
                  <a:gd name="connsiteY15" fmla="*/ 446926 h 446926"/>
                  <a:gd name="connsiteX16" fmla="*/ 1428203 w 3075556"/>
                  <a:gd name="connsiteY16" fmla="*/ 446926 h 446926"/>
                  <a:gd name="connsiteX17" fmla="*/ 1053099 w 3075556"/>
                  <a:gd name="connsiteY17" fmla="*/ 446926 h 446926"/>
                  <a:gd name="connsiteX18" fmla="*/ 650858 w 3075556"/>
                  <a:gd name="connsiteY18" fmla="*/ 446926 h 446926"/>
                  <a:gd name="connsiteX19" fmla="*/ 56603 w 3075556"/>
                  <a:gd name="connsiteY19" fmla="*/ 446926 h 446926"/>
                  <a:gd name="connsiteX20" fmla="*/ 0 w 3075556"/>
                  <a:gd name="connsiteY20" fmla="*/ 390324 h 446926"/>
                  <a:gd name="connsiteX21" fmla="*/ 0 w 3075556"/>
                  <a:gd name="connsiteY21" fmla="*/ 261876 h 446926"/>
                  <a:gd name="connsiteX22" fmla="*/ 0 w 3075556"/>
                  <a:gd name="connsiteY22" fmla="*/ 185086 h 446926"/>
                  <a:gd name="connsiteX23" fmla="*/ 0 w 3075556"/>
                  <a:gd name="connsiteY23" fmla="*/ 56638 h 446926"/>
                  <a:gd name="connsiteX0-1" fmla="*/ 56603 w 3075556"/>
                  <a:gd name="connsiteY0-2" fmla="*/ 4230 h 451156"/>
                  <a:gd name="connsiteX1-3" fmla="*/ 650858 w 3075556"/>
                  <a:gd name="connsiteY1-4" fmla="*/ 4230 h 451156"/>
                  <a:gd name="connsiteX2-5" fmla="*/ 1053099 w 3075556"/>
                  <a:gd name="connsiteY2-6" fmla="*/ 4230 h 451156"/>
                  <a:gd name="connsiteX3-7" fmla="*/ 1428203 w 3075556"/>
                  <a:gd name="connsiteY3-8" fmla="*/ 4230 h 451156"/>
                  <a:gd name="connsiteX4-9" fmla="*/ 1647354 w 3075556"/>
                  <a:gd name="connsiteY4-10" fmla="*/ 4230 h 451156"/>
                  <a:gd name="connsiteX5-11" fmla="*/ 2022458 w 3075556"/>
                  <a:gd name="connsiteY5-12" fmla="*/ 4230 h 451156"/>
                  <a:gd name="connsiteX6-13" fmla="*/ 2424699 w 3075556"/>
                  <a:gd name="connsiteY6-14" fmla="*/ 4230 h 451156"/>
                  <a:gd name="connsiteX7-15" fmla="*/ 3029740 w 3075556"/>
                  <a:gd name="connsiteY7-16" fmla="*/ 0 h 451156"/>
                  <a:gd name="connsiteX8-17" fmla="*/ 3075556 w 3075556"/>
                  <a:gd name="connsiteY8-18" fmla="*/ 60868 h 451156"/>
                  <a:gd name="connsiteX9-19" fmla="*/ 3075556 w 3075556"/>
                  <a:gd name="connsiteY9-20" fmla="*/ 189316 h 451156"/>
                  <a:gd name="connsiteX10-21" fmla="*/ 3075556 w 3075556"/>
                  <a:gd name="connsiteY10-22" fmla="*/ 266106 h 451156"/>
                  <a:gd name="connsiteX11-23" fmla="*/ 3075556 w 3075556"/>
                  <a:gd name="connsiteY11-24" fmla="*/ 394554 h 451156"/>
                  <a:gd name="connsiteX12-25" fmla="*/ 3018954 w 3075556"/>
                  <a:gd name="connsiteY12-26" fmla="*/ 451156 h 451156"/>
                  <a:gd name="connsiteX13-27" fmla="*/ 2424699 w 3075556"/>
                  <a:gd name="connsiteY13-28" fmla="*/ 451156 h 451156"/>
                  <a:gd name="connsiteX14-29" fmla="*/ 2022458 w 3075556"/>
                  <a:gd name="connsiteY14-30" fmla="*/ 451156 h 451156"/>
                  <a:gd name="connsiteX15-31" fmla="*/ 1647354 w 3075556"/>
                  <a:gd name="connsiteY15-32" fmla="*/ 451156 h 451156"/>
                  <a:gd name="connsiteX16-33" fmla="*/ 1428203 w 3075556"/>
                  <a:gd name="connsiteY16-34" fmla="*/ 451156 h 451156"/>
                  <a:gd name="connsiteX17-35" fmla="*/ 1053099 w 3075556"/>
                  <a:gd name="connsiteY17-36" fmla="*/ 451156 h 451156"/>
                  <a:gd name="connsiteX18-37" fmla="*/ 650858 w 3075556"/>
                  <a:gd name="connsiteY18-38" fmla="*/ 451156 h 451156"/>
                  <a:gd name="connsiteX19-39" fmla="*/ 56603 w 3075556"/>
                  <a:gd name="connsiteY19-40" fmla="*/ 451156 h 451156"/>
                  <a:gd name="connsiteX20-41" fmla="*/ 0 w 3075556"/>
                  <a:gd name="connsiteY20-42" fmla="*/ 394554 h 451156"/>
                  <a:gd name="connsiteX21-43" fmla="*/ 0 w 3075556"/>
                  <a:gd name="connsiteY21-44" fmla="*/ 266106 h 451156"/>
                  <a:gd name="connsiteX22-45" fmla="*/ 0 w 3075556"/>
                  <a:gd name="connsiteY22-46" fmla="*/ 189316 h 451156"/>
                  <a:gd name="connsiteX23-47" fmla="*/ 0 w 3075556"/>
                  <a:gd name="connsiteY23-48" fmla="*/ 60868 h 451156"/>
                  <a:gd name="connsiteX24" fmla="*/ 56603 w 3075556"/>
                  <a:gd name="connsiteY24" fmla="*/ 4230 h 45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5556" h="451156">
                    <a:moveTo>
                      <a:pt x="56603" y="4230"/>
                    </a:moveTo>
                    <a:lnTo>
                      <a:pt x="650858" y="4230"/>
                    </a:lnTo>
                    <a:lnTo>
                      <a:pt x="1053099" y="4230"/>
                    </a:lnTo>
                    <a:lnTo>
                      <a:pt x="1428203" y="4230"/>
                    </a:lnTo>
                    <a:lnTo>
                      <a:pt x="1647354" y="4230"/>
                    </a:lnTo>
                    <a:lnTo>
                      <a:pt x="2022458" y="4230"/>
                    </a:lnTo>
                    <a:lnTo>
                      <a:pt x="2424699" y="4230"/>
                    </a:lnTo>
                    <a:lnTo>
                      <a:pt x="3029740" y="0"/>
                    </a:lnTo>
                    <a:lnTo>
                      <a:pt x="3075556" y="60868"/>
                    </a:lnTo>
                    <a:lnTo>
                      <a:pt x="3075556" y="189316"/>
                    </a:lnTo>
                    <a:lnTo>
                      <a:pt x="3075556" y="266106"/>
                    </a:lnTo>
                    <a:lnTo>
                      <a:pt x="3075556" y="394554"/>
                    </a:lnTo>
                    <a:lnTo>
                      <a:pt x="3018954" y="451156"/>
                    </a:lnTo>
                    <a:lnTo>
                      <a:pt x="2424699" y="451156"/>
                    </a:lnTo>
                    <a:lnTo>
                      <a:pt x="2022458" y="451156"/>
                    </a:lnTo>
                    <a:lnTo>
                      <a:pt x="1647354" y="451156"/>
                    </a:lnTo>
                    <a:lnTo>
                      <a:pt x="1428203" y="451156"/>
                    </a:lnTo>
                    <a:lnTo>
                      <a:pt x="1053099" y="451156"/>
                    </a:lnTo>
                    <a:lnTo>
                      <a:pt x="650858" y="451156"/>
                    </a:lnTo>
                    <a:lnTo>
                      <a:pt x="56603" y="451156"/>
                    </a:lnTo>
                    <a:lnTo>
                      <a:pt x="0" y="394554"/>
                    </a:lnTo>
                    <a:lnTo>
                      <a:pt x="0" y="266106"/>
                    </a:lnTo>
                    <a:lnTo>
                      <a:pt x="0" y="189316"/>
                    </a:lnTo>
                    <a:lnTo>
                      <a:pt x="0" y="60868"/>
                    </a:lnTo>
                    <a:lnTo>
                      <a:pt x="56603" y="4230"/>
                    </a:lnTo>
                    <a:close/>
                  </a:path>
                </a:pathLst>
              </a:custGeom>
              <a:gradFill flip="none" rotWithShape="1">
                <a:gsLst>
                  <a:gs pos="49000">
                    <a:schemeClr val="accent1">
                      <a:alpha val="0"/>
                    </a:schemeClr>
                  </a:gs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alpha val="19000"/>
                    </a:schemeClr>
                  </a:gs>
                </a:gsLst>
                <a:lin ang="2700000" scaled="1"/>
                <a:tileRect/>
              </a:gradFill>
              <a:ln w="6350" cap="flat">
                <a:solidFill>
                  <a:schemeClr val="accent1">
                    <a:alpha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945095" y="1085161"/>
                <a:ext cx="1099885" cy="326685"/>
              </a:xfrm>
              <a:custGeom>
                <a:avLst/>
                <a:gdLst>
                  <a:gd name="connsiteX0" fmla="*/ 39027 w 1120643"/>
                  <a:gd name="connsiteY0" fmla="*/ 332851 h 332851"/>
                  <a:gd name="connsiteX1" fmla="*/ 0 w 1120643"/>
                  <a:gd name="connsiteY1" fmla="*/ 293824 h 332851"/>
                  <a:gd name="connsiteX2" fmla="*/ 0 w 1120643"/>
                  <a:gd name="connsiteY2" fmla="*/ 156108 h 332851"/>
                  <a:gd name="connsiteX3" fmla="*/ 156108 w 1120643"/>
                  <a:gd name="connsiteY3" fmla="*/ 0 h 332851"/>
                  <a:gd name="connsiteX4" fmla="*/ 750634 w 1120643"/>
                  <a:gd name="connsiteY4" fmla="*/ 0 h 332851"/>
                  <a:gd name="connsiteX5" fmla="*/ 791082 w 1120643"/>
                  <a:gd name="connsiteY5" fmla="*/ 40448 h 332851"/>
                  <a:gd name="connsiteX6" fmla="*/ 1108756 w 1120643"/>
                  <a:gd name="connsiteY6" fmla="*/ 40448 h 332851"/>
                  <a:gd name="connsiteX7" fmla="*/ 1120643 w 1120643"/>
                  <a:gd name="connsiteY7" fmla="*/ 52335 h 332851"/>
                  <a:gd name="connsiteX8" fmla="*/ 169865 w 1120643"/>
                  <a:gd name="connsiteY8" fmla="*/ 52335 h 332851"/>
                  <a:gd name="connsiteX9" fmla="*/ 37681 w 1120643"/>
                  <a:gd name="connsiteY9" fmla="*/ 184593 h 332851"/>
                  <a:gd name="connsiteX10" fmla="*/ 39027 w 1120643"/>
                  <a:gd name="connsiteY10" fmla="*/ 332851 h 33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0643" h="332851">
                    <a:moveTo>
                      <a:pt x="39027" y="332851"/>
                    </a:moveTo>
                    <a:lnTo>
                      <a:pt x="0" y="293824"/>
                    </a:lnTo>
                    <a:lnTo>
                      <a:pt x="0" y="156108"/>
                    </a:lnTo>
                    <a:lnTo>
                      <a:pt x="156108" y="0"/>
                    </a:lnTo>
                    <a:lnTo>
                      <a:pt x="750634" y="0"/>
                    </a:lnTo>
                    <a:lnTo>
                      <a:pt x="791082" y="40448"/>
                    </a:lnTo>
                    <a:lnTo>
                      <a:pt x="1108756" y="40448"/>
                    </a:lnTo>
                    <a:lnTo>
                      <a:pt x="1120643" y="52335"/>
                    </a:lnTo>
                    <a:lnTo>
                      <a:pt x="169865" y="52335"/>
                    </a:lnTo>
                    <a:lnTo>
                      <a:pt x="37681" y="184593"/>
                    </a:lnTo>
                    <a:lnTo>
                      <a:pt x="39027" y="332851"/>
                    </a:lnTo>
                    <a:close/>
                  </a:path>
                </a:pathLst>
              </a:custGeom>
              <a:solidFill>
                <a:schemeClr val="accent1"/>
              </a:solidFill>
              <a:ln w="7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945095" y="1746620"/>
                <a:ext cx="1099885" cy="326685"/>
              </a:xfrm>
              <a:custGeom>
                <a:avLst/>
                <a:gdLst>
                  <a:gd name="connsiteX0" fmla="*/ 39027 w 1120643"/>
                  <a:gd name="connsiteY0" fmla="*/ 0 h 332851"/>
                  <a:gd name="connsiteX1" fmla="*/ 0 w 1120643"/>
                  <a:gd name="connsiteY1" fmla="*/ 39027 h 332851"/>
                  <a:gd name="connsiteX2" fmla="*/ 0 w 1120643"/>
                  <a:gd name="connsiteY2" fmla="*/ 176743 h 332851"/>
                  <a:gd name="connsiteX3" fmla="*/ 156108 w 1120643"/>
                  <a:gd name="connsiteY3" fmla="*/ 332851 h 332851"/>
                  <a:gd name="connsiteX4" fmla="*/ 750634 w 1120643"/>
                  <a:gd name="connsiteY4" fmla="*/ 332851 h 332851"/>
                  <a:gd name="connsiteX5" fmla="*/ 791082 w 1120643"/>
                  <a:gd name="connsiteY5" fmla="*/ 292404 h 332851"/>
                  <a:gd name="connsiteX6" fmla="*/ 1108756 w 1120643"/>
                  <a:gd name="connsiteY6" fmla="*/ 292404 h 332851"/>
                  <a:gd name="connsiteX7" fmla="*/ 1120643 w 1120643"/>
                  <a:gd name="connsiteY7" fmla="*/ 280516 h 332851"/>
                  <a:gd name="connsiteX8" fmla="*/ 169865 w 1120643"/>
                  <a:gd name="connsiteY8" fmla="*/ 280516 h 332851"/>
                  <a:gd name="connsiteX9" fmla="*/ 37681 w 1120643"/>
                  <a:gd name="connsiteY9" fmla="*/ 148258 h 332851"/>
                  <a:gd name="connsiteX10" fmla="*/ 39027 w 1120643"/>
                  <a:gd name="connsiteY10" fmla="*/ 0 h 33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0643" h="332851">
                    <a:moveTo>
                      <a:pt x="39027" y="0"/>
                    </a:moveTo>
                    <a:lnTo>
                      <a:pt x="0" y="39027"/>
                    </a:lnTo>
                    <a:lnTo>
                      <a:pt x="0" y="176743"/>
                    </a:lnTo>
                    <a:lnTo>
                      <a:pt x="156108" y="332851"/>
                    </a:lnTo>
                    <a:lnTo>
                      <a:pt x="750634" y="332851"/>
                    </a:lnTo>
                    <a:lnTo>
                      <a:pt x="791082" y="292404"/>
                    </a:lnTo>
                    <a:lnTo>
                      <a:pt x="1108756" y="292404"/>
                    </a:lnTo>
                    <a:lnTo>
                      <a:pt x="1120643" y="280516"/>
                    </a:lnTo>
                    <a:lnTo>
                      <a:pt x="169865" y="280516"/>
                    </a:lnTo>
                    <a:lnTo>
                      <a:pt x="37681" y="148258"/>
                    </a:lnTo>
                    <a:lnTo>
                      <a:pt x="3902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9828466" y="1753759"/>
                <a:ext cx="1099885" cy="326685"/>
              </a:xfrm>
              <a:custGeom>
                <a:avLst/>
                <a:gdLst>
                  <a:gd name="connsiteX0" fmla="*/ 1081691 w 1120643"/>
                  <a:gd name="connsiteY0" fmla="*/ 0 h 332851"/>
                  <a:gd name="connsiteX1" fmla="*/ 1120643 w 1120643"/>
                  <a:gd name="connsiteY1" fmla="*/ 39027 h 332851"/>
                  <a:gd name="connsiteX2" fmla="*/ 1120643 w 1120643"/>
                  <a:gd name="connsiteY2" fmla="*/ 176743 h 332851"/>
                  <a:gd name="connsiteX3" fmla="*/ 964610 w 1120643"/>
                  <a:gd name="connsiteY3" fmla="*/ 332851 h 332851"/>
                  <a:gd name="connsiteX4" fmla="*/ 370009 w 1120643"/>
                  <a:gd name="connsiteY4" fmla="*/ 332851 h 332851"/>
                  <a:gd name="connsiteX5" fmla="*/ 329636 w 1120643"/>
                  <a:gd name="connsiteY5" fmla="*/ 292404 h 332851"/>
                  <a:gd name="connsiteX6" fmla="*/ 11962 w 1120643"/>
                  <a:gd name="connsiteY6" fmla="*/ 292404 h 332851"/>
                  <a:gd name="connsiteX7" fmla="*/ 0 w 1120643"/>
                  <a:gd name="connsiteY7" fmla="*/ 280516 h 332851"/>
                  <a:gd name="connsiteX8" fmla="*/ 950779 w 1120643"/>
                  <a:gd name="connsiteY8" fmla="*/ 280516 h 332851"/>
                  <a:gd name="connsiteX9" fmla="*/ 1083037 w 1120643"/>
                  <a:gd name="connsiteY9" fmla="*/ 148258 h 332851"/>
                  <a:gd name="connsiteX10" fmla="*/ 1081691 w 1120643"/>
                  <a:gd name="connsiteY10" fmla="*/ 0 h 33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0643" h="332851">
                    <a:moveTo>
                      <a:pt x="1081691" y="0"/>
                    </a:moveTo>
                    <a:lnTo>
                      <a:pt x="1120643" y="39027"/>
                    </a:lnTo>
                    <a:lnTo>
                      <a:pt x="1120643" y="176743"/>
                    </a:lnTo>
                    <a:lnTo>
                      <a:pt x="964610" y="332851"/>
                    </a:lnTo>
                    <a:lnTo>
                      <a:pt x="370009" y="332851"/>
                    </a:lnTo>
                    <a:lnTo>
                      <a:pt x="329636" y="292404"/>
                    </a:lnTo>
                    <a:lnTo>
                      <a:pt x="11962" y="292404"/>
                    </a:lnTo>
                    <a:lnTo>
                      <a:pt x="0" y="280516"/>
                    </a:lnTo>
                    <a:lnTo>
                      <a:pt x="950779" y="280516"/>
                    </a:lnTo>
                    <a:lnTo>
                      <a:pt x="1083037" y="148258"/>
                    </a:lnTo>
                    <a:lnTo>
                      <a:pt x="108169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9833364" y="1078022"/>
                <a:ext cx="1099885" cy="326685"/>
              </a:xfrm>
              <a:custGeom>
                <a:avLst/>
                <a:gdLst>
                  <a:gd name="connsiteX0" fmla="*/ 1081691 w 1120643"/>
                  <a:gd name="connsiteY0" fmla="*/ 332851 h 332851"/>
                  <a:gd name="connsiteX1" fmla="*/ 1120643 w 1120643"/>
                  <a:gd name="connsiteY1" fmla="*/ 293824 h 332851"/>
                  <a:gd name="connsiteX2" fmla="*/ 1120643 w 1120643"/>
                  <a:gd name="connsiteY2" fmla="*/ 156108 h 332851"/>
                  <a:gd name="connsiteX3" fmla="*/ 964610 w 1120643"/>
                  <a:gd name="connsiteY3" fmla="*/ 0 h 332851"/>
                  <a:gd name="connsiteX4" fmla="*/ 370009 w 1120643"/>
                  <a:gd name="connsiteY4" fmla="*/ 0 h 332851"/>
                  <a:gd name="connsiteX5" fmla="*/ 329636 w 1120643"/>
                  <a:gd name="connsiteY5" fmla="*/ 40448 h 332851"/>
                  <a:gd name="connsiteX6" fmla="*/ 11962 w 1120643"/>
                  <a:gd name="connsiteY6" fmla="*/ 40448 h 332851"/>
                  <a:gd name="connsiteX7" fmla="*/ 0 w 1120643"/>
                  <a:gd name="connsiteY7" fmla="*/ 52335 h 332851"/>
                  <a:gd name="connsiteX8" fmla="*/ 950779 w 1120643"/>
                  <a:gd name="connsiteY8" fmla="*/ 52335 h 332851"/>
                  <a:gd name="connsiteX9" fmla="*/ 1083037 w 1120643"/>
                  <a:gd name="connsiteY9" fmla="*/ 184593 h 332851"/>
                  <a:gd name="connsiteX10" fmla="*/ 1081691 w 1120643"/>
                  <a:gd name="connsiteY10" fmla="*/ 332851 h 33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0643" h="332851">
                    <a:moveTo>
                      <a:pt x="1081691" y="332851"/>
                    </a:moveTo>
                    <a:lnTo>
                      <a:pt x="1120643" y="293824"/>
                    </a:lnTo>
                    <a:lnTo>
                      <a:pt x="1120643" y="156108"/>
                    </a:lnTo>
                    <a:lnTo>
                      <a:pt x="964610" y="0"/>
                    </a:lnTo>
                    <a:lnTo>
                      <a:pt x="370009" y="0"/>
                    </a:lnTo>
                    <a:lnTo>
                      <a:pt x="329636" y="40448"/>
                    </a:lnTo>
                    <a:lnTo>
                      <a:pt x="11962" y="40448"/>
                    </a:lnTo>
                    <a:lnTo>
                      <a:pt x="0" y="52335"/>
                    </a:lnTo>
                    <a:lnTo>
                      <a:pt x="950779" y="52335"/>
                    </a:lnTo>
                    <a:lnTo>
                      <a:pt x="1083037" y="184593"/>
                    </a:lnTo>
                    <a:lnTo>
                      <a:pt x="1081691" y="332851"/>
                    </a:lnTo>
                    <a:close/>
                  </a:path>
                </a:pathLst>
              </a:custGeom>
              <a:solidFill>
                <a:schemeClr val="accent1"/>
              </a:solidFill>
              <a:ln w="7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999879" y="1046103"/>
              <a:ext cx="10331942" cy="82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NNNN需求与种类逐年攀升，全球NNNN规模预计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2N31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年高达</a:t>
              </a:r>
              <a:r>
                <a:rPr lang="en-US" altLang="zh-CN" sz="24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1367</a:t>
              </a:r>
              <a:r>
                <a:rPr lang="zh-CN" altLang="en-US" sz="24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N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全球XYNNNN预计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2N29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年高达</a:t>
              </a:r>
              <a:r>
                <a:rPr lang="en-US" altLang="zh-CN" sz="24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19.882</a:t>
              </a:r>
              <a:r>
                <a:rPr lang="zh-CN" altLang="en-US" sz="24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N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N，XYNN将以</a:t>
              </a:r>
              <a:r>
                <a:rPr lang="en-US" altLang="zh-CN" sz="24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6.3N%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的年复合增长率增长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5" name="梯形 164"/>
          <p:cNvSpPr/>
          <p:nvPr/>
        </p:nvSpPr>
        <p:spPr>
          <a:xfrm>
            <a:off x="203200" y="5673395"/>
            <a:ext cx="7277100" cy="670587"/>
          </a:xfrm>
          <a:prstGeom prst="trapezoid">
            <a:avLst>
              <a:gd name="adj" fmla="val 76335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9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69" name="图表 168"/>
          <p:cNvGraphicFramePr/>
          <p:nvPr/>
        </p:nvGraphicFramePr>
        <p:xfrm>
          <a:off x="242865" y="2758132"/>
          <a:ext cx="6832600" cy="351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3" name="文本框 172"/>
          <p:cNvSpPr txBox="1"/>
          <p:nvPr/>
        </p:nvSpPr>
        <p:spPr>
          <a:xfrm>
            <a:off x="5672138" y="2487869"/>
            <a:ext cx="197326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6DE3A"/>
                    </a:gs>
                    <a:gs pos="100000">
                      <a:srgbClr val="E6DE3A">
                        <a:lumMod val="40000"/>
                        <a:lumOff val="6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1367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endParaRPr lang="zh-CN" altLang="en-US" dirty="0"/>
          </a:p>
        </p:txBody>
      </p:sp>
      <p:sp>
        <p:nvSpPr>
          <p:cNvPr id="174" name="文本框 173"/>
          <p:cNvSpPr txBox="1"/>
          <p:nvPr/>
        </p:nvSpPr>
        <p:spPr>
          <a:xfrm>
            <a:off x="1876425" y="2328442"/>
            <a:ext cx="3930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全球NNNN规模预测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（NNN）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文本框 175"/>
          <p:cNvSpPr txBox="1"/>
          <p:nvPr/>
        </p:nvSpPr>
        <p:spPr>
          <a:xfrm>
            <a:off x="2473343" y="6415663"/>
            <a:ext cx="2736814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资料来源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 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沙利文，申N宏源研究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7" name="梯形 176"/>
          <p:cNvSpPr/>
          <p:nvPr/>
        </p:nvSpPr>
        <p:spPr>
          <a:xfrm>
            <a:off x="7729514" y="3519622"/>
            <a:ext cx="3808436" cy="593855"/>
          </a:xfrm>
          <a:prstGeom prst="trapezoid">
            <a:avLst>
              <a:gd name="adj" fmla="val 46033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9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78" name="内容占位符 8"/>
          <p:cNvGraphicFramePr>
            <a:graphicFrameLocks noGrp="1"/>
          </p:cNvGraphicFramePr>
          <p:nvPr>
            <p:ph idx="1"/>
          </p:nvPr>
        </p:nvGraphicFramePr>
        <p:xfrm>
          <a:off x="7482819" y="1681193"/>
          <a:ext cx="5293137" cy="2452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9" name="文本框 178"/>
          <p:cNvSpPr txBox="1"/>
          <p:nvPr/>
        </p:nvSpPr>
        <p:spPr>
          <a:xfrm>
            <a:off x="7970829" y="4179181"/>
            <a:ext cx="3558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资料来源：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Microneedle Drug Delivery Systems Market Size , Share &amp; Trends Analysis Report, 2N23&amp;2N3N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0" name="梯形 179"/>
          <p:cNvSpPr/>
          <p:nvPr/>
        </p:nvSpPr>
        <p:spPr>
          <a:xfrm>
            <a:off x="7746658" y="5750127"/>
            <a:ext cx="4007192" cy="593855"/>
          </a:xfrm>
          <a:prstGeom prst="trapezoid">
            <a:avLst>
              <a:gd name="adj" fmla="val 46033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9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82" name="图表 181"/>
          <p:cNvGraphicFramePr/>
          <p:nvPr/>
        </p:nvGraphicFramePr>
        <p:xfrm>
          <a:off x="7918279" y="4856952"/>
          <a:ext cx="3663950" cy="157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3" name="文本框 182"/>
          <p:cNvSpPr txBox="1"/>
          <p:nvPr/>
        </p:nvSpPr>
        <p:spPr>
          <a:xfrm>
            <a:off x="7812009" y="6475573"/>
            <a:ext cx="38132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数据来源：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Microneedle Flu Vaccine Global Market Report 2N23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7812009" y="4666056"/>
            <a:ext cx="39306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全球XY给N系统NN，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2N22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））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亮着灯的字&#10;&#10;中度可信度描述已自动生成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"/>
          <a:stretch>
            <a:fillRect/>
          </a:stretch>
        </p:blipFill>
        <p:spPr>
          <a:xfrm>
            <a:off x="11165297" y="96298"/>
            <a:ext cx="783838" cy="68553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8"/>
</p:tagLst>
</file>

<file path=ppt/tags/tag2.xml><?xml version="1.0" encoding="utf-8"?>
<p:tagLst xmlns:p="http://schemas.openxmlformats.org/presentationml/2006/main">
  <p:tag name="PA" val="v5.2.8"/>
</p:tagLst>
</file>

<file path=ppt/tags/tag3.xml><?xml version="1.0" encoding="utf-8"?>
<p:tagLst xmlns:p="http://schemas.openxmlformats.org/presentationml/2006/main">
  <p:tag name="PA" val="v5.2.8"/>
</p:tagLst>
</file>

<file path=ppt/tags/tag4.xml><?xml version="1.0" encoding="utf-8"?>
<p:tagLst xmlns:p="http://schemas.openxmlformats.org/presentationml/2006/main">
  <p:tag name="PA" val="v5.2.8"/>
</p:tagLst>
</file>

<file path=ppt/tags/tag5.xml><?xml version="1.0" encoding="utf-8"?>
<p:tagLst xmlns:p="http://schemas.openxmlformats.org/presentationml/2006/main">
  <p:tag name="PA" val="v5.2.8"/>
</p:tagLst>
</file>

<file path=ppt/tags/tag6.xml><?xml version="1.0" encoding="utf-8"?>
<p:tagLst xmlns:p="http://schemas.openxmlformats.org/presentationml/2006/main">
  <p:tag name="PA" val="v5.2.8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7EDFE"/>
      </a:accent1>
      <a:accent2>
        <a:srgbClr val="E6DE3A"/>
      </a:accent2>
      <a:accent3>
        <a:srgbClr val="DDD30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WPS 演示</Application>
  <PresentationFormat>宽屏</PresentationFormat>
  <Paragraphs>248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32" baseType="lpstr">
      <vt:lpstr>Arial</vt:lpstr>
      <vt:lpstr>宋体</vt:lpstr>
      <vt:lpstr>Wingdings</vt:lpstr>
      <vt:lpstr>演示新手书</vt:lpstr>
      <vt:lpstr>优设标题黑</vt:lpstr>
      <vt:lpstr>微软雅黑 Light</vt:lpstr>
      <vt:lpstr>Times New Roman</vt:lpstr>
      <vt:lpstr>等线</vt:lpstr>
      <vt:lpstr>黑体</vt:lpstr>
      <vt:lpstr>Roboto Regular</vt:lpstr>
      <vt:lpstr>思源黑体 CN Regular</vt:lpstr>
      <vt:lpstr>微软雅黑</vt:lpstr>
      <vt:lpstr>汉仪旗黑-55简</vt:lpstr>
      <vt:lpstr>华文行楷</vt:lpstr>
      <vt:lpstr>HarmonyOS Sans SC</vt:lpstr>
      <vt:lpstr>OPPOSans R</vt:lpstr>
      <vt:lpstr>Arial Unicode MS</vt:lpstr>
      <vt:lpstr>等线 Light</vt:lpstr>
      <vt:lpstr>TTTGB Medium</vt:lpstr>
      <vt:lpstr>Arial</vt:lpstr>
      <vt:lpstr>思源黑体 CN Bold</vt:lpstr>
      <vt:lpstr>OPPOSans M</vt:lpstr>
      <vt:lpstr>OPPOSans B</vt:lpstr>
      <vt:lpstr>微软雅黑</vt:lpstr>
      <vt:lpstr>FZDaBiaoSong-B06S</vt:lpstr>
      <vt:lpstr>Segoe Print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开峰 孙</dc:creator>
  <cp:lastModifiedBy>崔</cp:lastModifiedBy>
  <cp:revision>27</cp:revision>
  <dcterms:created xsi:type="dcterms:W3CDTF">2023-06-13T18:18:00Z</dcterms:created>
  <dcterms:modified xsi:type="dcterms:W3CDTF">2025-04-21T02:17:13Z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27016343134248D58DCF7C15BF57808C_13</vt:lpwstr>
  </property>
  <property fmtid="{D5CDD505-2E9C-101B-9397-08002B2CF9AE}" pid="3" name="KSOProductBuildVer">
    <vt:lpwstr>2052-12.1.0.20784</vt:lpwstr>
  </property>
</Properties>
</file>